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69" r:id="rId23"/>
    <p:sldId id="270" r:id="rId24"/>
    <p:sldId id="271" r:id="rId25"/>
  </p:sldIdLst>
  <p:sldSz cx="12166600" cy="6845300"/>
  <p:notesSz cx="12166600" cy="68453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30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2971" y="2122043"/>
            <a:ext cx="10347008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5942" y="3833368"/>
            <a:ext cx="8521065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8647" y="1574419"/>
            <a:ext cx="529523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9069" y="1574419"/>
            <a:ext cx="529523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47870" y="1427166"/>
            <a:ext cx="2030729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44216" y="2053656"/>
            <a:ext cx="5859780" cy="1704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31F2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38803" y="6366129"/>
            <a:ext cx="3895344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8647" y="6366129"/>
            <a:ext cx="2799778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64524" y="6366129"/>
            <a:ext cx="2799778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jp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hyperlink" Target="mailto:simone@amucc.org.br" TargetMode="Externa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mucc.org.br/" TargetMode="External"/><Relationship Id="rId11" Type="http://schemas.openxmlformats.org/officeDocument/2006/relationships/image" Target="../media/image59.png"/><Relationship Id="rId5" Type="http://schemas.openxmlformats.org/officeDocument/2006/relationships/hyperlink" Target="mailto:iriana@amucc.org.br" TargetMode="External"/><Relationship Id="rId10" Type="http://schemas.openxmlformats.org/officeDocument/2006/relationships/image" Target="../media/image58.png"/><Relationship Id="rId4" Type="http://schemas.openxmlformats.org/officeDocument/2006/relationships/hyperlink" Target="mailto:jurema@amucc.org.br" TargetMode="External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0190" y="805183"/>
            <a:ext cx="2532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solidFill>
                  <a:srgbClr val="000000"/>
                </a:solidFill>
                <a:latin typeface="Arial MT"/>
                <a:cs typeface="Arial MT"/>
              </a:rPr>
              <a:t>APRESENTAÇÃO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1900" y="13289"/>
            <a:ext cx="6867906" cy="68320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0487" y="5253802"/>
            <a:ext cx="1171574" cy="10609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258" y="623528"/>
            <a:ext cx="3039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PROJETOS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9112" y="1422928"/>
            <a:ext cx="4984750" cy="4826000"/>
            <a:chOff x="519112" y="1422928"/>
            <a:chExt cx="4984750" cy="4826000"/>
          </a:xfrm>
        </p:grpSpPr>
        <p:sp>
          <p:nvSpPr>
            <p:cNvPr id="5" name="object 5"/>
            <p:cNvSpPr/>
            <p:nvPr/>
          </p:nvSpPr>
          <p:spPr>
            <a:xfrm>
              <a:off x="525462" y="1429283"/>
              <a:ext cx="4972050" cy="4813300"/>
            </a:xfrm>
            <a:custGeom>
              <a:avLst/>
              <a:gdLst/>
              <a:ahLst/>
              <a:cxnLst/>
              <a:rect l="l" t="t" r="r" b="b"/>
              <a:pathLst>
                <a:path w="4972050" h="4813300">
                  <a:moveTo>
                    <a:pt x="4972050" y="0"/>
                  </a:moveTo>
                  <a:lnTo>
                    <a:pt x="0" y="0"/>
                  </a:lnTo>
                  <a:lnTo>
                    <a:pt x="0" y="4813300"/>
                  </a:lnTo>
                  <a:lnTo>
                    <a:pt x="4972050" y="4813300"/>
                  </a:lnTo>
                  <a:lnTo>
                    <a:pt x="4972050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112" y="1422933"/>
              <a:ext cx="4984750" cy="4826000"/>
            </a:xfrm>
            <a:custGeom>
              <a:avLst/>
              <a:gdLst/>
              <a:ahLst/>
              <a:cxnLst/>
              <a:rect l="l" t="t" r="r" b="b"/>
              <a:pathLst>
                <a:path w="4984750" h="4826000">
                  <a:moveTo>
                    <a:pt x="4984750" y="0"/>
                  </a:moveTo>
                  <a:lnTo>
                    <a:pt x="4972050" y="0"/>
                  </a:lnTo>
                  <a:lnTo>
                    <a:pt x="4972050" y="12700"/>
                  </a:lnTo>
                  <a:lnTo>
                    <a:pt x="4972050" y="4813300"/>
                  </a:lnTo>
                  <a:lnTo>
                    <a:pt x="12700" y="4813300"/>
                  </a:lnTo>
                  <a:lnTo>
                    <a:pt x="12700" y="12700"/>
                  </a:lnTo>
                  <a:lnTo>
                    <a:pt x="4972050" y="12700"/>
                  </a:lnTo>
                  <a:lnTo>
                    <a:pt x="4972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813300"/>
                  </a:lnTo>
                  <a:lnTo>
                    <a:pt x="0" y="4826000"/>
                  </a:lnTo>
                  <a:lnTo>
                    <a:pt x="6350" y="4826000"/>
                  </a:lnTo>
                  <a:lnTo>
                    <a:pt x="4984750" y="4826000"/>
                  </a:lnTo>
                  <a:lnTo>
                    <a:pt x="4984750" y="4819650"/>
                  </a:lnTo>
                  <a:lnTo>
                    <a:pt x="4984750" y="4813300"/>
                  </a:lnTo>
                  <a:lnTo>
                    <a:pt x="4984750" y="12700"/>
                  </a:lnTo>
                  <a:lnTo>
                    <a:pt x="4984750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5462" y="4731913"/>
            <a:ext cx="49720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marR="23495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Parceria para realização de reconstrução </a:t>
            </a:r>
            <a:r>
              <a:rPr sz="2000" spc="-54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mamária</a:t>
            </a:r>
            <a:r>
              <a:rPr sz="2000" spc="-7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para</a:t>
            </a:r>
            <a:r>
              <a:rPr sz="2000" spc="-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paciente</a:t>
            </a:r>
            <a:r>
              <a:rPr sz="2000" spc="-5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do</a:t>
            </a:r>
            <a:r>
              <a:rPr sz="2000" spc="-1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SUS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10173" y="1443248"/>
            <a:ext cx="4746625" cy="4805680"/>
            <a:chOff x="5710173" y="1443248"/>
            <a:chExt cx="4746625" cy="4805680"/>
          </a:xfrm>
        </p:grpSpPr>
        <p:sp>
          <p:nvSpPr>
            <p:cNvPr id="9" name="object 9"/>
            <p:cNvSpPr/>
            <p:nvPr/>
          </p:nvSpPr>
          <p:spPr>
            <a:xfrm>
              <a:off x="5716523" y="1449984"/>
              <a:ext cx="4733925" cy="4792980"/>
            </a:xfrm>
            <a:custGeom>
              <a:avLst/>
              <a:gdLst/>
              <a:ahLst/>
              <a:cxnLst/>
              <a:rect l="l" t="t" r="r" b="b"/>
              <a:pathLst>
                <a:path w="4733925" h="4792980">
                  <a:moveTo>
                    <a:pt x="4733925" y="0"/>
                  </a:moveTo>
                  <a:lnTo>
                    <a:pt x="0" y="0"/>
                  </a:lnTo>
                  <a:lnTo>
                    <a:pt x="0" y="4792599"/>
                  </a:lnTo>
                  <a:lnTo>
                    <a:pt x="4733925" y="4792599"/>
                  </a:lnTo>
                  <a:lnTo>
                    <a:pt x="4733925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10174" y="1443253"/>
              <a:ext cx="4746625" cy="4805680"/>
            </a:xfrm>
            <a:custGeom>
              <a:avLst/>
              <a:gdLst/>
              <a:ahLst/>
              <a:cxnLst/>
              <a:rect l="l" t="t" r="r" b="b"/>
              <a:pathLst>
                <a:path w="4746625" h="4805680">
                  <a:moveTo>
                    <a:pt x="4746625" y="0"/>
                  </a:moveTo>
                  <a:lnTo>
                    <a:pt x="4733925" y="0"/>
                  </a:lnTo>
                  <a:lnTo>
                    <a:pt x="4733925" y="12700"/>
                  </a:lnTo>
                  <a:lnTo>
                    <a:pt x="4733925" y="4792980"/>
                  </a:lnTo>
                  <a:lnTo>
                    <a:pt x="12700" y="4792980"/>
                  </a:lnTo>
                  <a:lnTo>
                    <a:pt x="12700" y="12700"/>
                  </a:lnTo>
                  <a:lnTo>
                    <a:pt x="4733925" y="12700"/>
                  </a:lnTo>
                  <a:lnTo>
                    <a:pt x="4733925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792980"/>
                  </a:lnTo>
                  <a:lnTo>
                    <a:pt x="0" y="4805680"/>
                  </a:lnTo>
                  <a:lnTo>
                    <a:pt x="6350" y="4805680"/>
                  </a:lnTo>
                  <a:lnTo>
                    <a:pt x="4746625" y="4805680"/>
                  </a:lnTo>
                  <a:lnTo>
                    <a:pt x="4746625" y="4799330"/>
                  </a:lnTo>
                  <a:lnTo>
                    <a:pt x="4746625" y="4792980"/>
                  </a:lnTo>
                  <a:lnTo>
                    <a:pt x="4746625" y="12700"/>
                  </a:lnTo>
                  <a:lnTo>
                    <a:pt x="4746625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16523" y="4589673"/>
            <a:ext cx="47339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 marR="193675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Divulgar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e</a:t>
            </a:r>
            <a:r>
              <a:rPr sz="2000" spc="-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informar</a:t>
            </a:r>
            <a:r>
              <a:rPr sz="2000" spc="-6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sobre</a:t>
            </a:r>
            <a:r>
              <a:rPr sz="2000" spc="-2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importância </a:t>
            </a:r>
            <a:r>
              <a:rPr sz="2000" spc="-54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do diagnóstico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precoce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do câncer de 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mama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9995" y="12"/>
            <a:ext cx="12038330" cy="6475095"/>
            <a:chOff x="129995" y="12"/>
            <a:chExt cx="12038330" cy="647509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0837" y="1967750"/>
              <a:ext cx="3280155" cy="21207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42326" y="1939119"/>
              <a:ext cx="3337560" cy="2178050"/>
            </a:xfrm>
            <a:custGeom>
              <a:avLst/>
              <a:gdLst/>
              <a:ahLst/>
              <a:cxnLst/>
              <a:rect l="l" t="t" r="r" b="b"/>
              <a:pathLst>
                <a:path w="3337560" h="2178050">
                  <a:moveTo>
                    <a:pt x="3326777" y="0"/>
                  </a:moveTo>
                  <a:lnTo>
                    <a:pt x="10528" y="0"/>
                  </a:lnTo>
                  <a:lnTo>
                    <a:pt x="6845" y="1523"/>
                  </a:lnTo>
                  <a:lnTo>
                    <a:pt x="1524" y="6845"/>
                  </a:lnTo>
                  <a:lnTo>
                    <a:pt x="0" y="10528"/>
                  </a:lnTo>
                  <a:lnTo>
                    <a:pt x="0" y="2167394"/>
                  </a:lnTo>
                  <a:lnTo>
                    <a:pt x="1524" y="2171077"/>
                  </a:lnTo>
                  <a:lnTo>
                    <a:pt x="6845" y="2176398"/>
                  </a:lnTo>
                  <a:lnTo>
                    <a:pt x="10528" y="2177922"/>
                  </a:lnTo>
                  <a:lnTo>
                    <a:pt x="14287" y="2177922"/>
                  </a:lnTo>
                  <a:lnTo>
                    <a:pt x="14287" y="2149347"/>
                  </a:lnTo>
                  <a:lnTo>
                    <a:pt x="28575" y="2149347"/>
                  </a:lnTo>
                  <a:lnTo>
                    <a:pt x="28575" y="28574"/>
                  </a:lnTo>
                  <a:lnTo>
                    <a:pt x="3337305" y="28574"/>
                  </a:lnTo>
                  <a:lnTo>
                    <a:pt x="3337305" y="10528"/>
                  </a:lnTo>
                  <a:lnTo>
                    <a:pt x="3335782" y="6845"/>
                  </a:lnTo>
                  <a:lnTo>
                    <a:pt x="3330460" y="1523"/>
                  </a:lnTo>
                  <a:lnTo>
                    <a:pt x="3326777" y="0"/>
                  </a:lnTo>
                  <a:close/>
                </a:path>
                <a:path w="3337560" h="2178050">
                  <a:moveTo>
                    <a:pt x="28575" y="2149347"/>
                  </a:moveTo>
                  <a:lnTo>
                    <a:pt x="14287" y="2149347"/>
                  </a:lnTo>
                  <a:lnTo>
                    <a:pt x="14287" y="2177922"/>
                  </a:lnTo>
                  <a:lnTo>
                    <a:pt x="3326777" y="2177922"/>
                  </a:lnTo>
                  <a:lnTo>
                    <a:pt x="3330460" y="2176398"/>
                  </a:lnTo>
                  <a:lnTo>
                    <a:pt x="3335782" y="2171077"/>
                  </a:lnTo>
                  <a:lnTo>
                    <a:pt x="3337305" y="2167394"/>
                  </a:lnTo>
                  <a:lnTo>
                    <a:pt x="3337305" y="2163635"/>
                  </a:lnTo>
                  <a:lnTo>
                    <a:pt x="28575" y="2163635"/>
                  </a:lnTo>
                  <a:lnTo>
                    <a:pt x="28575" y="2149347"/>
                  </a:lnTo>
                  <a:close/>
                </a:path>
                <a:path w="3337560" h="2178050">
                  <a:moveTo>
                    <a:pt x="3337305" y="28574"/>
                  </a:moveTo>
                  <a:lnTo>
                    <a:pt x="3308730" y="28574"/>
                  </a:lnTo>
                  <a:lnTo>
                    <a:pt x="3308730" y="2149347"/>
                  </a:lnTo>
                  <a:lnTo>
                    <a:pt x="28575" y="2149347"/>
                  </a:lnTo>
                  <a:lnTo>
                    <a:pt x="28575" y="2163635"/>
                  </a:lnTo>
                  <a:lnTo>
                    <a:pt x="3337305" y="2163635"/>
                  </a:lnTo>
                  <a:lnTo>
                    <a:pt x="3337305" y="28574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1480" y="1944255"/>
              <a:ext cx="2641600" cy="23672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27824" y="1910232"/>
              <a:ext cx="2511425" cy="2235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76108" y="12"/>
              <a:ext cx="11892280" cy="6381750"/>
            </a:xfrm>
            <a:custGeom>
              <a:avLst/>
              <a:gdLst/>
              <a:ahLst/>
              <a:cxnLst/>
              <a:rect l="l" t="t" r="r" b="b"/>
              <a:pathLst>
                <a:path w="11892280" h="6381750">
                  <a:moveTo>
                    <a:pt x="11891888" y="0"/>
                  </a:moveTo>
                  <a:lnTo>
                    <a:pt x="0" y="0"/>
                  </a:lnTo>
                  <a:lnTo>
                    <a:pt x="11583532" y="377959"/>
                  </a:lnTo>
                  <a:lnTo>
                    <a:pt x="11891888" y="6381648"/>
                  </a:lnTo>
                  <a:lnTo>
                    <a:pt x="11891888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995" y="12"/>
              <a:ext cx="12038330" cy="6475095"/>
            </a:xfrm>
            <a:custGeom>
              <a:avLst/>
              <a:gdLst/>
              <a:ahLst/>
              <a:cxnLst/>
              <a:rect l="l" t="t" r="r" b="b"/>
              <a:pathLst>
                <a:path w="12038330" h="6475095">
                  <a:moveTo>
                    <a:pt x="292153" y="0"/>
                  </a:moveTo>
                  <a:lnTo>
                    <a:pt x="0" y="0"/>
                  </a:lnTo>
                  <a:lnTo>
                    <a:pt x="11725111" y="382582"/>
                  </a:lnTo>
                  <a:lnTo>
                    <a:pt x="12038001" y="6474611"/>
                  </a:lnTo>
                  <a:lnTo>
                    <a:pt x="12038001" y="6288811"/>
                  </a:lnTo>
                  <a:lnTo>
                    <a:pt x="11734179" y="373337"/>
                  </a:lnTo>
                  <a:lnTo>
                    <a:pt x="292153" y="0"/>
                  </a:lnTo>
                  <a:close/>
                </a:path>
              </a:pathLst>
            </a:custGeom>
            <a:solidFill>
              <a:srgbClr val="539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0487" y="5262806"/>
            <a:ext cx="1171574" cy="10609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3039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PROJETOS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9112" y="1452247"/>
            <a:ext cx="4984750" cy="4824730"/>
            <a:chOff x="519112" y="1452247"/>
            <a:chExt cx="4984750" cy="4824730"/>
          </a:xfrm>
        </p:grpSpPr>
        <p:sp>
          <p:nvSpPr>
            <p:cNvPr id="5" name="object 5"/>
            <p:cNvSpPr/>
            <p:nvPr/>
          </p:nvSpPr>
          <p:spPr>
            <a:xfrm>
              <a:off x="525462" y="1458976"/>
              <a:ext cx="4972050" cy="4812030"/>
            </a:xfrm>
            <a:custGeom>
              <a:avLst/>
              <a:gdLst/>
              <a:ahLst/>
              <a:cxnLst/>
              <a:rect l="l" t="t" r="r" b="b"/>
              <a:pathLst>
                <a:path w="4972050" h="4812030">
                  <a:moveTo>
                    <a:pt x="4972050" y="0"/>
                  </a:moveTo>
                  <a:lnTo>
                    <a:pt x="0" y="0"/>
                  </a:lnTo>
                  <a:lnTo>
                    <a:pt x="0" y="4811649"/>
                  </a:lnTo>
                  <a:lnTo>
                    <a:pt x="4972050" y="4811649"/>
                  </a:lnTo>
                  <a:lnTo>
                    <a:pt x="4972050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112" y="1452257"/>
              <a:ext cx="4984750" cy="4824730"/>
            </a:xfrm>
            <a:custGeom>
              <a:avLst/>
              <a:gdLst/>
              <a:ahLst/>
              <a:cxnLst/>
              <a:rect l="l" t="t" r="r" b="b"/>
              <a:pathLst>
                <a:path w="4984750" h="4824730">
                  <a:moveTo>
                    <a:pt x="4984750" y="0"/>
                  </a:moveTo>
                  <a:lnTo>
                    <a:pt x="4972050" y="0"/>
                  </a:lnTo>
                  <a:lnTo>
                    <a:pt x="4972050" y="12700"/>
                  </a:lnTo>
                  <a:lnTo>
                    <a:pt x="4972050" y="4812030"/>
                  </a:lnTo>
                  <a:lnTo>
                    <a:pt x="12700" y="4812030"/>
                  </a:lnTo>
                  <a:lnTo>
                    <a:pt x="12700" y="12700"/>
                  </a:lnTo>
                  <a:lnTo>
                    <a:pt x="4972050" y="12700"/>
                  </a:lnTo>
                  <a:lnTo>
                    <a:pt x="4972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812030"/>
                  </a:lnTo>
                  <a:lnTo>
                    <a:pt x="0" y="4824730"/>
                  </a:lnTo>
                  <a:lnTo>
                    <a:pt x="6350" y="4824730"/>
                  </a:lnTo>
                  <a:lnTo>
                    <a:pt x="4984750" y="4824730"/>
                  </a:lnTo>
                  <a:lnTo>
                    <a:pt x="4984750" y="4818380"/>
                  </a:lnTo>
                  <a:lnTo>
                    <a:pt x="4984750" y="4812030"/>
                  </a:lnTo>
                  <a:lnTo>
                    <a:pt x="4984750" y="12700"/>
                  </a:lnTo>
                  <a:lnTo>
                    <a:pt x="4984750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5462" y="4455798"/>
            <a:ext cx="49720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1024255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Cursos</a:t>
            </a:r>
            <a:r>
              <a:rPr sz="2000" spc="-4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distância</a:t>
            </a:r>
            <a:r>
              <a:rPr sz="2000" spc="-2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disponíveis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em </a:t>
            </a:r>
            <a:r>
              <a:rPr sz="2000" spc="-54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plataforma própria,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sobre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câncer, 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advocacy</a:t>
            </a:r>
            <a:r>
              <a:rPr sz="2000" spc="-4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e</a:t>
            </a:r>
            <a:r>
              <a:rPr sz="2000" spc="-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políticas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públicas.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10173" y="1452247"/>
            <a:ext cx="4746625" cy="4805680"/>
            <a:chOff x="5710173" y="1452247"/>
            <a:chExt cx="4746625" cy="4805680"/>
          </a:xfrm>
        </p:grpSpPr>
        <p:sp>
          <p:nvSpPr>
            <p:cNvPr id="9" name="object 9"/>
            <p:cNvSpPr/>
            <p:nvPr/>
          </p:nvSpPr>
          <p:spPr>
            <a:xfrm>
              <a:off x="5716523" y="1458976"/>
              <a:ext cx="4733925" cy="4792980"/>
            </a:xfrm>
            <a:custGeom>
              <a:avLst/>
              <a:gdLst/>
              <a:ahLst/>
              <a:cxnLst/>
              <a:rect l="l" t="t" r="r" b="b"/>
              <a:pathLst>
                <a:path w="4733925" h="4792980">
                  <a:moveTo>
                    <a:pt x="4733925" y="0"/>
                  </a:moveTo>
                  <a:lnTo>
                    <a:pt x="0" y="0"/>
                  </a:lnTo>
                  <a:lnTo>
                    <a:pt x="0" y="4792599"/>
                  </a:lnTo>
                  <a:lnTo>
                    <a:pt x="4733925" y="4792599"/>
                  </a:lnTo>
                  <a:lnTo>
                    <a:pt x="4733925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10174" y="1452257"/>
              <a:ext cx="4746625" cy="4805680"/>
            </a:xfrm>
            <a:custGeom>
              <a:avLst/>
              <a:gdLst/>
              <a:ahLst/>
              <a:cxnLst/>
              <a:rect l="l" t="t" r="r" b="b"/>
              <a:pathLst>
                <a:path w="4746625" h="4805680">
                  <a:moveTo>
                    <a:pt x="4746625" y="0"/>
                  </a:moveTo>
                  <a:lnTo>
                    <a:pt x="4733925" y="0"/>
                  </a:lnTo>
                  <a:lnTo>
                    <a:pt x="4733925" y="12700"/>
                  </a:lnTo>
                  <a:lnTo>
                    <a:pt x="4733925" y="4792980"/>
                  </a:lnTo>
                  <a:lnTo>
                    <a:pt x="12700" y="4792980"/>
                  </a:lnTo>
                  <a:lnTo>
                    <a:pt x="12700" y="12700"/>
                  </a:lnTo>
                  <a:lnTo>
                    <a:pt x="4733925" y="12700"/>
                  </a:lnTo>
                  <a:lnTo>
                    <a:pt x="4733925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792980"/>
                  </a:lnTo>
                  <a:lnTo>
                    <a:pt x="0" y="4805680"/>
                  </a:lnTo>
                  <a:lnTo>
                    <a:pt x="6350" y="4805680"/>
                  </a:lnTo>
                  <a:lnTo>
                    <a:pt x="4746625" y="4805680"/>
                  </a:lnTo>
                  <a:lnTo>
                    <a:pt x="4746625" y="4799330"/>
                  </a:lnTo>
                  <a:lnTo>
                    <a:pt x="4746625" y="4792980"/>
                  </a:lnTo>
                  <a:lnTo>
                    <a:pt x="4746625" y="12700"/>
                  </a:lnTo>
                  <a:lnTo>
                    <a:pt x="4746625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16523" y="4293873"/>
            <a:ext cx="4633977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 marR="292735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Objetiva</a:t>
            </a:r>
            <a:r>
              <a:rPr sz="2000" spc="-5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produzir</a:t>
            </a:r>
            <a:r>
              <a:rPr sz="2000" spc="-3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conteúdo</a:t>
            </a:r>
            <a:r>
              <a:rPr sz="2000" spc="-6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informativo </a:t>
            </a:r>
            <a:r>
              <a:rPr sz="2000" spc="-54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para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educação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em saúde, </a:t>
            </a:r>
            <a:r>
              <a:rPr sz="2000" spc="-10" dirty="0">
                <a:solidFill>
                  <a:srgbClr val="2D3E4E"/>
                </a:solidFill>
                <a:latin typeface="Arial MT"/>
                <a:cs typeface="Arial MT"/>
              </a:rPr>
              <a:t>para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 prevenção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e conhecimento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sobre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os 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2D3E4E"/>
                </a:solidFill>
                <a:latin typeface="Arial MT"/>
                <a:cs typeface="Arial MT"/>
              </a:rPr>
              <a:t>diversos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tipos</a:t>
            </a:r>
            <a:r>
              <a:rPr sz="2000" spc="-1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de</a:t>
            </a:r>
            <a:r>
              <a:rPr sz="2000" spc="-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câncer</a:t>
            </a:r>
            <a:endParaRPr sz="2000" dirty="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6"/>
            <a:ext cx="12168505" cy="6483985"/>
            <a:chOff x="0" y="6"/>
            <a:chExt cx="12168505" cy="648398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3333" y="1991718"/>
              <a:ext cx="2515412" cy="20618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5125" y="2089162"/>
              <a:ext cx="2928874" cy="159536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56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6"/>
              <a:ext cx="12168505" cy="6483985"/>
            </a:xfrm>
            <a:custGeom>
              <a:avLst/>
              <a:gdLst/>
              <a:ahLst/>
              <a:cxnLst/>
              <a:rect l="l" t="t" r="r" b="b"/>
              <a:pathLst>
                <a:path w="12168505" h="6483985">
                  <a:moveTo>
                    <a:pt x="12167997" y="0"/>
                  </a:moveTo>
                  <a:lnTo>
                    <a:pt x="0" y="0"/>
                  </a:lnTo>
                  <a:lnTo>
                    <a:pt x="0" y="4762"/>
                  </a:lnTo>
                  <a:lnTo>
                    <a:pt x="11855107" y="391579"/>
                  </a:lnTo>
                  <a:lnTo>
                    <a:pt x="12167997" y="6483705"/>
                  </a:lnTo>
                  <a:lnTo>
                    <a:pt x="12167997" y="6297879"/>
                  </a:lnTo>
                  <a:lnTo>
                    <a:pt x="11864174" y="382346"/>
                  </a:lnTo>
                  <a:lnTo>
                    <a:pt x="291985" y="4749"/>
                  </a:lnTo>
                  <a:lnTo>
                    <a:pt x="12167997" y="4749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539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0487" y="5262806"/>
            <a:ext cx="1171574" cy="10609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3039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PROJETOS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9112" y="1452247"/>
            <a:ext cx="4984750" cy="4824730"/>
            <a:chOff x="519112" y="1452247"/>
            <a:chExt cx="4984750" cy="4824730"/>
          </a:xfrm>
        </p:grpSpPr>
        <p:sp>
          <p:nvSpPr>
            <p:cNvPr id="5" name="object 5"/>
            <p:cNvSpPr/>
            <p:nvPr/>
          </p:nvSpPr>
          <p:spPr>
            <a:xfrm>
              <a:off x="525462" y="1458976"/>
              <a:ext cx="4972050" cy="4812030"/>
            </a:xfrm>
            <a:custGeom>
              <a:avLst/>
              <a:gdLst/>
              <a:ahLst/>
              <a:cxnLst/>
              <a:rect l="l" t="t" r="r" b="b"/>
              <a:pathLst>
                <a:path w="4972050" h="4812030">
                  <a:moveTo>
                    <a:pt x="4972050" y="0"/>
                  </a:moveTo>
                  <a:lnTo>
                    <a:pt x="0" y="0"/>
                  </a:lnTo>
                  <a:lnTo>
                    <a:pt x="0" y="4811649"/>
                  </a:lnTo>
                  <a:lnTo>
                    <a:pt x="4972050" y="4811649"/>
                  </a:lnTo>
                  <a:lnTo>
                    <a:pt x="4972050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112" y="1452257"/>
              <a:ext cx="4984750" cy="4824730"/>
            </a:xfrm>
            <a:custGeom>
              <a:avLst/>
              <a:gdLst/>
              <a:ahLst/>
              <a:cxnLst/>
              <a:rect l="l" t="t" r="r" b="b"/>
              <a:pathLst>
                <a:path w="4984750" h="4824730">
                  <a:moveTo>
                    <a:pt x="4984750" y="0"/>
                  </a:moveTo>
                  <a:lnTo>
                    <a:pt x="4972050" y="0"/>
                  </a:lnTo>
                  <a:lnTo>
                    <a:pt x="4972050" y="12700"/>
                  </a:lnTo>
                  <a:lnTo>
                    <a:pt x="4972050" y="4812030"/>
                  </a:lnTo>
                  <a:lnTo>
                    <a:pt x="12700" y="4812030"/>
                  </a:lnTo>
                  <a:lnTo>
                    <a:pt x="12700" y="12700"/>
                  </a:lnTo>
                  <a:lnTo>
                    <a:pt x="4972050" y="12700"/>
                  </a:lnTo>
                  <a:lnTo>
                    <a:pt x="4972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812030"/>
                  </a:lnTo>
                  <a:lnTo>
                    <a:pt x="0" y="4824730"/>
                  </a:lnTo>
                  <a:lnTo>
                    <a:pt x="6350" y="4824730"/>
                  </a:lnTo>
                  <a:lnTo>
                    <a:pt x="4984750" y="4824730"/>
                  </a:lnTo>
                  <a:lnTo>
                    <a:pt x="4984750" y="4818380"/>
                  </a:lnTo>
                  <a:lnTo>
                    <a:pt x="4984750" y="4812030"/>
                  </a:lnTo>
                  <a:lnTo>
                    <a:pt x="4984750" y="12700"/>
                  </a:lnTo>
                  <a:lnTo>
                    <a:pt x="4984750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5462" y="4455798"/>
            <a:ext cx="49720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433705" algn="just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Divulgar e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informar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sobre a importância </a:t>
            </a:r>
            <a:r>
              <a:rPr sz="2000" spc="-55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da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prevenção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e diagnóstico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precoce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do </a:t>
            </a:r>
            <a:r>
              <a:rPr sz="2000" spc="-54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câncer</a:t>
            </a:r>
            <a:r>
              <a:rPr sz="2000" spc="-5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de</a:t>
            </a:r>
            <a:r>
              <a:rPr sz="2000" spc="-3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pele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10173" y="1452247"/>
            <a:ext cx="4746625" cy="4805680"/>
            <a:chOff x="5710173" y="1452247"/>
            <a:chExt cx="4746625" cy="4805680"/>
          </a:xfrm>
        </p:grpSpPr>
        <p:sp>
          <p:nvSpPr>
            <p:cNvPr id="9" name="object 9"/>
            <p:cNvSpPr/>
            <p:nvPr/>
          </p:nvSpPr>
          <p:spPr>
            <a:xfrm>
              <a:off x="5716523" y="1458976"/>
              <a:ext cx="4733925" cy="4792980"/>
            </a:xfrm>
            <a:custGeom>
              <a:avLst/>
              <a:gdLst/>
              <a:ahLst/>
              <a:cxnLst/>
              <a:rect l="l" t="t" r="r" b="b"/>
              <a:pathLst>
                <a:path w="4733925" h="4792980">
                  <a:moveTo>
                    <a:pt x="4733925" y="0"/>
                  </a:moveTo>
                  <a:lnTo>
                    <a:pt x="0" y="0"/>
                  </a:lnTo>
                  <a:lnTo>
                    <a:pt x="0" y="4792599"/>
                  </a:lnTo>
                  <a:lnTo>
                    <a:pt x="4733925" y="4792599"/>
                  </a:lnTo>
                  <a:lnTo>
                    <a:pt x="4733925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10174" y="1452257"/>
              <a:ext cx="4746625" cy="4805680"/>
            </a:xfrm>
            <a:custGeom>
              <a:avLst/>
              <a:gdLst/>
              <a:ahLst/>
              <a:cxnLst/>
              <a:rect l="l" t="t" r="r" b="b"/>
              <a:pathLst>
                <a:path w="4746625" h="4805680">
                  <a:moveTo>
                    <a:pt x="4746625" y="0"/>
                  </a:moveTo>
                  <a:lnTo>
                    <a:pt x="4733925" y="0"/>
                  </a:lnTo>
                  <a:lnTo>
                    <a:pt x="4733925" y="12700"/>
                  </a:lnTo>
                  <a:lnTo>
                    <a:pt x="4733925" y="4792980"/>
                  </a:lnTo>
                  <a:lnTo>
                    <a:pt x="12700" y="4792980"/>
                  </a:lnTo>
                  <a:lnTo>
                    <a:pt x="12700" y="12700"/>
                  </a:lnTo>
                  <a:lnTo>
                    <a:pt x="4733925" y="12700"/>
                  </a:lnTo>
                  <a:lnTo>
                    <a:pt x="4733925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792980"/>
                  </a:lnTo>
                  <a:lnTo>
                    <a:pt x="0" y="4805680"/>
                  </a:lnTo>
                  <a:lnTo>
                    <a:pt x="6350" y="4805680"/>
                  </a:lnTo>
                  <a:lnTo>
                    <a:pt x="4746625" y="4805680"/>
                  </a:lnTo>
                  <a:lnTo>
                    <a:pt x="4746625" y="4799330"/>
                  </a:lnTo>
                  <a:lnTo>
                    <a:pt x="4746625" y="4792980"/>
                  </a:lnTo>
                  <a:lnTo>
                    <a:pt x="4746625" y="12700"/>
                  </a:lnTo>
                  <a:lnTo>
                    <a:pt x="4746625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16523" y="4446273"/>
            <a:ext cx="47339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 marR="267335">
              <a:lnSpc>
                <a:spcPct val="100000"/>
              </a:lnSpc>
              <a:spcBef>
                <a:spcPts val="100"/>
              </a:spcBef>
              <a:tabLst>
                <a:tab pos="3342640" algn="l"/>
              </a:tabLst>
            </a:pP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Prática Integrativa de arterapia através </a:t>
            </a:r>
            <a:r>
              <a:rPr sz="2000" spc="-54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26365"/>
                </a:solidFill>
                <a:latin typeface="Arial MT"/>
                <a:cs typeface="Arial MT"/>
              </a:rPr>
              <a:t>de</a:t>
            </a:r>
            <a:r>
              <a:rPr sz="2000" spc="-3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atividades </a:t>
            </a:r>
            <a:r>
              <a:rPr sz="2000" dirty="0">
                <a:solidFill>
                  <a:srgbClr val="626365"/>
                </a:solidFill>
                <a:latin typeface="Arial MT"/>
                <a:cs typeface="Arial MT"/>
              </a:rPr>
              <a:t>de</a:t>
            </a: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26365"/>
                </a:solidFill>
                <a:latin typeface="Arial MT"/>
                <a:cs typeface="Arial MT"/>
              </a:rPr>
              <a:t>artesanato	para </a:t>
            </a:r>
            <a:r>
              <a:rPr sz="2000" spc="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pacientes</a:t>
            </a:r>
            <a:r>
              <a:rPr sz="2000" spc="-6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e</a:t>
            </a:r>
            <a:r>
              <a:rPr sz="2000" spc="-1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26365"/>
                </a:solidFill>
                <a:latin typeface="Arial MT"/>
                <a:cs typeface="Arial MT"/>
              </a:rPr>
              <a:t>familiares</a:t>
            </a:r>
            <a:endParaRPr sz="2000" dirty="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6"/>
            <a:ext cx="12168505" cy="6483985"/>
            <a:chOff x="0" y="6"/>
            <a:chExt cx="12168505" cy="648398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7780" y="2136152"/>
              <a:ext cx="3693160" cy="145794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4125" y="2103513"/>
              <a:ext cx="3560699" cy="13254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85481" y="1877656"/>
              <a:ext cx="1973656" cy="20767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1128" y="1843925"/>
              <a:ext cx="1842630" cy="194777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56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"/>
              <a:ext cx="12168505" cy="6483985"/>
            </a:xfrm>
            <a:custGeom>
              <a:avLst/>
              <a:gdLst/>
              <a:ahLst/>
              <a:cxnLst/>
              <a:rect l="l" t="t" r="r" b="b"/>
              <a:pathLst>
                <a:path w="12168505" h="6483985">
                  <a:moveTo>
                    <a:pt x="12167997" y="0"/>
                  </a:moveTo>
                  <a:lnTo>
                    <a:pt x="0" y="0"/>
                  </a:lnTo>
                  <a:lnTo>
                    <a:pt x="0" y="4762"/>
                  </a:lnTo>
                  <a:lnTo>
                    <a:pt x="11855107" y="391579"/>
                  </a:lnTo>
                  <a:lnTo>
                    <a:pt x="12167997" y="6483705"/>
                  </a:lnTo>
                  <a:lnTo>
                    <a:pt x="12167997" y="6297879"/>
                  </a:lnTo>
                  <a:lnTo>
                    <a:pt x="11864174" y="382346"/>
                  </a:lnTo>
                  <a:lnTo>
                    <a:pt x="291985" y="4749"/>
                  </a:lnTo>
                  <a:lnTo>
                    <a:pt x="12167997" y="4749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539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0487" y="5262806"/>
            <a:ext cx="1171574" cy="10609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3039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PROJETOS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9112" y="1452247"/>
            <a:ext cx="4984750" cy="4824730"/>
            <a:chOff x="519112" y="1452247"/>
            <a:chExt cx="4984750" cy="4824730"/>
          </a:xfrm>
        </p:grpSpPr>
        <p:sp>
          <p:nvSpPr>
            <p:cNvPr id="5" name="object 5"/>
            <p:cNvSpPr/>
            <p:nvPr/>
          </p:nvSpPr>
          <p:spPr>
            <a:xfrm>
              <a:off x="525462" y="1458976"/>
              <a:ext cx="4972050" cy="4812030"/>
            </a:xfrm>
            <a:custGeom>
              <a:avLst/>
              <a:gdLst/>
              <a:ahLst/>
              <a:cxnLst/>
              <a:rect l="l" t="t" r="r" b="b"/>
              <a:pathLst>
                <a:path w="4972050" h="4812030">
                  <a:moveTo>
                    <a:pt x="4972050" y="0"/>
                  </a:moveTo>
                  <a:lnTo>
                    <a:pt x="0" y="0"/>
                  </a:lnTo>
                  <a:lnTo>
                    <a:pt x="0" y="4811649"/>
                  </a:lnTo>
                  <a:lnTo>
                    <a:pt x="4972050" y="4811649"/>
                  </a:lnTo>
                  <a:lnTo>
                    <a:pt x="4972050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112" y="1452257"/>
              <a:ext cx="4984750" cy="4824730"/>
            </a:xfrm>
            <a:custGeom>
              <a:avLst/>
              <a:gdLst/>
              <a:ahLst/>
              <a:cxnLst/>
              <a:rect l="l" t="t" r="r" b="b"/>
              <a:pathLst>
                <a:path w="4984750" h="4824730">
                  <a:moveTo>
                    <a:pt x="4984750" y="0"/>
                  </a:moveTo>
                  <a:lnTo>
                    <a:pt x="4972050" y="0"/>
                  </a:lnTo>
                  <a:lnTo>
                    <a:pt x="4972050" y="12700"/>
                  </a:lnTo>
                  <a:lnTo>
                    <a:pt x="4972050" y="4812030"/>
                  </a:lnTo>
                  <a:lnTo>
                    <a:pt x="12700" y="4812030"/>
                  </a:lnTo>
                  <a:lnTo>
                    <a:pt x="12700" y="12700"/>
                  </a:lnTo>
                  <a:lnTo>
                    <a:pt x="4972050" y="12700"/>
                  </a:lnTo>
                  <a:lnTo>
                    <a:pt x="4972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812030"/>
                  </a:lnTo>
                  <a:lnTo>
                    <a:pt x="0" y="4824730"/>
                  </a:lnTo>
                  <a:lnTo>
                    <a:pt x="6350" y="4824730"/>
                  </a:lnTo>
                  <a:lnTo>
                    <a:pt x="4984750" y="4824730"/>
                  </a:lnTo>
                  <a:lnTo>
                    <a:pt x="4984750" y="4818380"/>
                  </a:lnTo>
                  <a:lnTo>
                    <a:pt x="4984750" y="4812030"/>
                  </a:lnTo>
                  <a:lnTo>
                    <a:pt x="4984750" y="12700"/>
                  </a:lnTo>
                  <a:lnTo>
                    <a:pt x="4984750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5462" y="3884298"/>
            <a:ext cx="497205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 marR="22542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O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 Banco de Perucas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AMUCC,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através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 do </a:t>
            </a:r>
            <a:r>
              <a:rPr sz="2000" spc="-54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projeto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Você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Não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Sai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da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Nossa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Cabeça,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proporciona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às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mulheres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que</a:t>
            </a:r>
            <a:r>
              <a:rPr sz="2000" spc="1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perderam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o </a:t>
            </a:r>
            <a:r>
              <a:rPr sz="2000" spc="-54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cabelo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em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consequência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do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tratamento</a:t>
            </a:r>
            <a:endParaRPr sz="2000">
              <a:latin typeface="Arial MT"/>
              <a:cs typeface="Arial MT"/>
            </a:endParaRPr>
          </a:p>
          <a:p>
            <a:pPr marL="66040" marR="69215">
              <a:lnSpc>
                <a:spcPct val="100000"/>
              </a:lnSpc>
            </a:pP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de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câncer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ou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de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outras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doenças,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o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resgate </a:t>
            </a:r>
            <a:r>
              <a:rPr sz="2000" spc="-54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da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auto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estima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e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da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auto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confiança,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tão 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importantes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no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processo</a:t>
            </a:r>
            <a:r>
              <a:rPr sz="2000" spc="1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de</a:t>
            </a:r>
            <a:r>
              <a:rPr sz="2000" spc="1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recuperação.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10173" y="1452247"/>
            <a:ext cx="4746625" cy="4805680"/>
            <a:chOff x="5710173" y="1452247"/>
            <a:chExt cx="4746625" cy="4805680"/>
          </a:xfrm>
        </p:grpSpPr>
        <p:sp>
          <p:nvSpPr>
            <p:cNvPr id="9" name="object 9"/>
            <p:cNvSpPr/>
            <p:nvPr/>
          </p:nvSpPr>
          <p:spPr>
            <a:xfrm>
              <a:off x="5716523" y="1458976"/>
              <a:ext cx="4733925" cy="4792980"/>
            </a:xfrm>
            <a:custGeom>
              <a:avLst/>
              <a:gdLst/>
              <a:ahLst/>
              <a:cxnLst/>
              <a:rect l="l" t="t" r="r" b="b"/>
              <a:pathLst>
                <a:path w="4733925" h="4792980">
                  <a:moveTo>
                    <a:pt x="4733925" y="0"/>
                  </a:moveTo>
                  <a:lnTo>
                    <a:pt x="0" y="0"/>
                  </a:lnTo>
                  <a:lnTo>
                    <a:pt x="0" y="4792599"/>
                  </a:lnTo>
                  <a:lnTo>
                    <a:pt x="4733925" y="4792599"/>
                  </a:lnTo>
                  <a:lnTo>
                    <a:pt x="4733925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10174" y="1452257"/>
              <a:ext cx="4746625" cy="4805680"/>
            </a:xfrm>
            <a:custGeom>
              <a:avLst/>
              <a:gdLst/>
              <a:ahLst/>
              <a:cxnLst/>
              <a:rect l="l" t="t" r="r" b="b"/>
              <a:pathLst>
                <a:path w="4746625" h="4805680">
                  <a:moveTo>
                    <a:pt x="4746625" y="0"/>
                  </a:moveTo>
                  <a:lnTo>
                    <a:pt x="4733925" y="0"/>
                  </a:lnTo>
                  <a:lnTo>
                    <a:pt x="4733925" y="12700"/>
                  </a:lnTo>
                  <a:lnTo>
                    <a:pt x="4733925" y="4792980"/>
                  </a:lnTo>
                  <a:lnTo>
                    <a:pt x="12700" y="4792980"/>
                  </a:lnTo>
                  <a:lnTo>
                    <a:pt x="12700" y="12700"/>
                  </a:lnTo>
                  <a:lnTo>
                    <a:pt x="4733925" y="12700"/>
                  </a:lnTo>
                  <a:lnTo>
                    <a:pt x="4733925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792980"/>
                  </a:lnTo>
                  <a:lnTo>
                    <a:pt x="0" y="4805680"/>
                  </a:lnTo>
                  <a:lnTo>
                    <a:pt x="6350" y="4805680"/>
                  </a:lnTo>
                  <a:lnTo>
                    <a:pt x="4746625" y="4805680"/>
                  </a:lnTo>
                  <a:lnTo>
                    <a:pt x="4746625" y="4799330"/>
                  </a:lnTo>
                  <a:lnTo>
                    <a:pt x="4746625" y="4792980"/>
                  </a:lnTo>
                  <a:lnTo>
                    <a:pt x="4746625" y="12700"/>
                  </a:lnTo>
                  <a:lnTo>
                    <a:pt x="4746625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16523" y="4446273"/>
            <a:ext cx="47339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 marR="267335">
              <a:lnSpc>
                <a:spcPct val="100000"/>
              </a:lnSpc>
              <a:spcBef>
                <a:spcPts val="100"/>
              </a:spcBef>
              <a:tabLst>
                <a:tab pos="3342640" algn="l"/>
              </a:tabLst>
            </a:pP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Prática Integrativa de arterapia através </a:t>
            </a:r>
            <a:r>
              <a:rPr sz="2000" spc="-54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26365"/>
                </a:solidFill>
                <a:latin typeface="Arial MT"/>
                <a:cs typeface="Arial MT"/>
              </a:rPr>
              <a:t>de</a:t>
            </a:r>
            <a:r>
              <a:rPr sz="2000" spc="-3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atividades </a:t>
            </a:r>
            <a:r>
              <a:rPr sz="2000" dirty="0">
                <a:solidFill>
                  <a:srgbClr val="626365"/>
                </a:solidFill>
                <a:latin typeface="Arial MT"/>
                <a:cs typeface="Arial MT"/>
              </a:rPr>
              <a:t>de</a:t>
            </a: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26365"/>
                </a:solidFill>
                <a:latin typeface="Arial MT"/>
                <a:cs typeface="Arial MT"/>
              </a:rPr>
              <a:t>artesanato	para </a:t>
            </a:r>
            <a:r>
              <a:rPr sz="2000" spc="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pacientes</a:t>
            </a:r>
            <a:r>
              <a:rPr sz="2000" spc="-6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e</a:t>
            </a:r>
            <a:r>
              <a:rPr sz="2000" spc="-1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26365"/>
                </a:solidFill>
                <a:latin typeface="Arial MT"/>
                <a:cs typeface="Arial MT"/>
              </a:rPr>
              <a:t>familiares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4800" y="1866900"/>
            <a:ext cx="2971800" cy="180340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0" y="6"/>
            <a:ext cx="12168505" cy="6483985"/>
            <a:chOff x="0" y="6"/>
            <a:chExt cx="12168505" cy="648398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4125" y="2103513"/>
              <a:ext cx="3560699" cy="13254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85481" y="1877656"/>
              <a:ext cx="1973656" cy="20767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1128" y="1843925"/>
              <a:ext cx="1842630" cy="194777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56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"/>
              <a:ext cx="12168505" cy="6483985"/>
            </a:xfrm>
            <a:custGeom>
              <a:avLst/>
              <a:gdLst/>
              <a:ahLst/>
              <a:cxnLst/>
              <a:rect l="l" t="t" r="r" b="b"/>
              <a:pathLst>
                <a:path w="12168505" h="6483985">
                  <a:moveTo>
                    <a:pt x="12167997" y="0"/>
                  </a:moveTo>
                  <a:lnTo>
                    <a:pt x="0" y="0"/>
                  </a:lnTo>
                  <a:lnTo>
                    <a:pt x="0" y="4762"/>
                  </a:lnTo>
                  <a:lnTo>
                    <a:pt x="11855107" y="391579"/>
                  </a:lnTo>
                  <a:lnTo>
                    <a:pt x="12167997" y="6483705"/>
                  </a:lnTo>
                  <a:lnTo>
                    <a:pt x="12167997" y="6297879"/>
                  </a:lnTo>
                  <a:lnTo>
                    <a:pt x="11864174" y="382346"/>
                  </a:lnTo>
                  <a:lnTo>
                    <a:pt x="291985" y="4749"/>
                  </a:lnTo>
                  <a:lnTo>
                    <a:pt x="12167997" y="4749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539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28700" y="1993900"/>
              <a:ext cx="4114800" cy="1701800"/>
            </a:xfrm>
            <a:custGeom>
              <a:avLst/>
              <a:gdLst/>
              <a:ahLst/>
              <a:cxnLst/>
              <a:rect l="l" t="t" r="r" b="b"/>
              <a:pathLst>
                <a:path w="4114800" h="1701800">
                  <a:moveTo>
                    <a:pt x="4114800" y="0"/>
                  </a:moveTo>
                  <a:lnTo>
                    <a:pt x="0" y="0"/>
                  </a:lnTo>
                  <a:lnTo>
                    <a:pt x="0" y="1701799"/>
                  </a:lnTo>
                  <a:lnTo>
                    <a:pt x="4114800" y="1701799"/>
                  </a:lnTo>
                  <a:lnTo>
                    <a:pt x="4114800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6196" y="1963623"/>
              <a:ext cx="2593238" cy="143012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613400" y="1181100"/>
              <a:ext cx="4914900" cy="5245100"/>
            </a:xfrm>
            <a:custGeom>
              <a:avLst/>
              <a:gdLst/>
              <a:ahLst/>
              <a:cxnLst/>
              <a:rect l="l" t="t" r="r" b="b"/>
              <a:pathLst>
                <a:path w="4914900" h="5245100">
                  <a:moveTo>
                    <a:pt x="4914900" y="0"/>
                  </a:moveTo>
                  <a:lnTo>
                    <a:pt x="0" y="0"/>
                  </a:lnTo>
                  <a:lnTo>
                    <a:pt x="0" y="5245100"/>
                  </a:lnTo>
                  <a:lnTo>
                    <a:pt x="4914900" y="5245100"/>
                  </a:lnTo>
                  <a:lnTo>
                    <a:pt x="4914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100291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DIREITOS</a:t>
            </a:r>
            <a:r>
              <a:rPr sz="4400" b="0" spc="-15" dirty="0">
                <a:latin typeface="Arial MT"/>
                <a:cs typeface="Arial MT"/>
              </a:rPr>
              <a:t> </a:t>
            </a:r>
            <a:r>
              <a:rPr sz="4400" b="0" dirty="0">
                <a:latin typeface="Arial MT"/>
                <a:cs typeface="Arial MT"/>
              </a:rPr>
              <a:t>DA</a:t>
            </a:r>
            <a:r>
              <a:rPr sz="4400" b="0" spc="-15" dirty="0">
                <a:latin typeface="Arial MT"/>
                <a:cs typeface="Arial MT"/>
              </a:rPr>
              <a:t> </a:t>
            </a:r>
            <a:r>
              <a:rPr sz="4400" b="0" dirty="0">
                <a:latin typeface="Arial MT"/>
                <a:cs typeface="Arial MT"/>
              </a:rPr>
              <a:t>PESSOA</a:t>
            </a:r>
            <a:r>
              <a:rPr sz="4400" b="0" spc="-15" dirty="0">
                <a:latin typeface="Arial MT"/>
                <a:cs typeface="Arial MT"/>
              </a:rPr>
              <a:t> </a:t>
            </a:r>
            <a:r>
              <a:rPr sz="4400" b="0" dirty="0">
                <a:latin typeface="Arial MT"/>
                <a:cs typeface="Arial MT"/>
              </a:rPr>
              <a:t>COM</a:t>
            </a:r>
            <a:r>
              <a:rPr sz="4400" b="0" spc="-15" dirty="0">
                <a:latin typeface="Arial MT"/>
                <a:cs typeface="Arial MT"/>
              </a:rPr>
              <a:t> </a:t>
            </a:r>
            <a:r>
              <a:rPr sz="4400" b="0" dirty="0">
                <a:latin typeface="Arial MT"/>
                <a:cs typeface="Arial MT"/>
              </a:rPr>
              <a:t>CÂNCER</a:t>
            </a:r>
            <a:endParaRPr sz="44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27726" y="1819913"/>
            <a:ext cx="47612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60775" algn="l"/>
              </a:tabLst>
            </a:pPr>
            <a:r>
              <a:rPr sz="2200" dirty="0">
                <a:solidFill>
                  <a:srgbClr val="464648"/>
                </a:solidFill>
                <a:latin typeface="Arial MT"/>
                <a:cs typeface="Arial MT"/>
              </a:rPr>
              <a:t>A </a:t>
            </a:r>
            <a:r>
              <a:rPr sz="2200" spc="-5" dirty="0">
                <a:solidFill>
                  <a:srgbClr val="464648"/>
                </a:solidFill>
                <a:latin typeface="Arial MT"/>
                <a:cs typeface="Arial MT"/>
              </a:rPr>
              <a:t>cartilha</a:t>
            </a:r>
            <a:r>
              <a:rPr sz="2200" dirty="0">
                <a:solidFill>
                  <a:srgbClr val="464648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464648"/>
                </a:solidFill>
                <a:latin typeface="Arial MT"/>
                <a:cs typeface="Arial MT"/>
              </a:rPr>
              <a:t>da</a:t>
            </a:r>
            <a:r>
              <a:rPr sz="2200" spc="35" dirty="0">
                <a:solidFill>
                  <a:srgbClr val="464648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464648"/>
                </a:solidFill>
                <a:latin typeface="Arial MT"/>
                <a:cs typeface="Arial MT"/>
              </a:rPr>
              <a:t>AMUCC</a:t>
            </a:r>
            <a:r>
              <a:rPr sz="2200" spc="30" dirty="0">
                <a:solidFill>
                  <a:srgbClr val="464648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criada	em</a:t>
            </a:r>
            <a:r>
              <a:rPr sz="2200" spc="-6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2012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27726" y="2155000"/>
            <a:ext cx="4923790" cy="1031875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2200" spc="-5" dirty="0">
                <a:solidFill>
                  <a:srgbClr val="464648"/>
                </a:solidFill>
                <a:latin typeface="Arial MT"/>
                <a:cs typeface="Arial MT"/>
              </a:rPr>
              <a:t>oferece</a:t>
            </a:r>
            <a:r>
              <a:rPr sz="2200" spc="-20" dirty="0">
                <a:solidFill>
                  <a:srgbClr val="464648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464648"/>
                </a:solidFill>
                <a:latin typeface="Arial MT"/>
                <a:cs typeface="Arial MT"/>
              </a:rPr>
              <a:t>informação</a:t>
            </a:r>
            <a:r>
              <a:rPr sz="2200" spc="-15" dirty="0">
                <a:solidFill>
                  <a:srgbClr val="464648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464648"/>
                </a:solidFill>
                <a:latin typeface="Arial MT"/>
                <a:cs typeface="Arial MT"/>
              </a:rPr>
              <a:t>atualizada</a:t>
            </a:r>
            <a:r>
              <a:rPr sz="2200" spc="40" dirty="0">
                <a:solidFill>
                  <a:srgbClr val="464648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sobre</a:t>
            </a:r>
            <a:r>
              <a:rPr sz="2200" spc="2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373537"/>
                </a:solidFill>
                <a:latin typeface="Arial MT"/>
                <a:cs typeface="Arial MT"/>
              </a:rPr>
              <a:t>os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direitos relativos</a:t>
            </a:r>
            <a:r>
              <a:rPr sz="220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ao </a:t>
            </a:r>
            <a:r>
              <a:rPr sz="2200" dirty="0">
                <a:solidFill>
                  <a:srgbClr val="373537"/>
                </a:solidFill>
                <a:latin typeface="Arial MT"/>
                <a:cs typeface="Arial MT"/>
              </a:rPr>
              <a:t>câncer.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27726" y="3664767"/>
            <a:ext cx="530606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3289300" algn="l"/>
              </a:tabLst>
            </a:pPr>
            <a:r>
              <a:rPr sz="2200" dirty="0">
                <a:solidFill>
                  <a:srgbClr val="373537"/>
                </a:solidFill>
                <a:latin typeface="Arial MT"/>
                <a:cs typeface="Arial MT"/>
              </a:rPr>
              <a:t>A</a:t>
            </a:r>
            <a:r>
              <a:rPr sz="2200" spc="1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quarta</a:t>
            </a:r>
            <a:r>
              <a:rPr sz="2200" spc="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edição</a:t>
            </a:r>
            <a:r>
              <a:rPr sz="2200" spc="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em</a:t>
            </a:r>
            <a:r>
              <a:rPr sz="2200" spc="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2023	coincide</a:t>
            </a:r>
            <a:r>
              <a:rPr sz="2200" spc="-2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373537"/>
                </a:solidFill>
                <a:latin typeface="Arial MT"/>
                <a:cs typeface="Arial MT"/>
              </a:rPr>
              <a:t>com</a:t>
            </a:r>
            <a:r>
              <a:rPr sz="2200" spc="-2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os </a:t>
            </a:r>
            <a:r>
              <a:rPr sz="2200" spc="-60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vinte </a:t>
            </a:r>
            <a:r>
              <a:rPr sz="2200" dirty="0">
                <a:solidFill>
                  <a:srgbClr val="373537"/>
                </a:solidFill>
                <a:latin typeface="Arial MT"/>
                <a:cs typeface="Arial MT"/>
              </a:rPr>
              <a:t>três </a:t>
            </a: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anos</a:t>
            </a:r>
            <a:r>
              <a:rPr sz="220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373537"/>
                </a:solidFill>
                <a:latin typeface="Arial MT"/>
                <a:cs typeface="Arial MT"/>
              </a:rPr>
              <a:t>da</a:t>
            </a:r>
            <a:r>
              <a:rPr sz="220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200" b="1" spc="-20" dirty="0">
                <a:solidFill>
                  <a:srgbClr val="373537"/>
                </a:solidFill>
                <a:latin typeface="Arial"/>
                <a:cs typeface="Arial"/>
              </a:rPr>
              <a:t>AMUCC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311526" y="2405634"/>
            <a:ext cx="1149985" cy="2259330"/>
            <a:chOff x="2311526" y="2405634"/>
            <a:chExt cx="1149985" cy="2259330"/>
          </a:xfrm>
        </p:grpSpPr>
        <p:sp>
          <p:nvSpPr>
            <p:cNvPr id="7" name="object 7"/>
            <p:cNvSpPr/>
            <p:nvPr/>
          </p:nvSpPr>
          <p:spPr>
            <a:xfrm>
              <a:off x="2317876" y="2411984"/>
              <a:ext cx="1137285" cy="2246630"/>
            </a:xfrm>
            <a:custGeom>
              <a:avLst/>
              <a:gdLst/>
              <a:ahLst/>
              <a:cxnLst/>
              <a:rect l="l" t="t" r="r" b="b"/>
              <a:pathLst>
                <a:path w="1137285" h="2246629">
                  <a:moveTo>
                    <a:pt x="1136700" y="0"/>
                  </a:moveTo>
                  <a:lnTo>
                    <a:pt x="0" y="0"/>
                  </a:lnTo>
                  <a:lnTo>
                    <a:pt x="0" y="2246376"/>
                  </a:lnTo>
                  <a:lnTo>
                    <a:pt x="1136700" y="2246376"/>
                  </a:lnTo>
                  <a:lnTo>
                    <a:pt x="1136700" y="0"/>
                  </a:lnTo>
                  <a:close/>
                </a:path>
              </a:pathLst>
            </a:custGeom>
            <a:solidFill>
              <a:srgbClr val="4374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17876" y="2411984"/>
              <a:ext cx="1137285" cy="2246630"/>
            </a:xfrm>
            <a:custGeom>
              <a:avLst/>
              <a:gdLst/>
              <a:ahLst/>
              <a:cxnLst/>
              <a:rect l="l" t="t" r="r" b="b"/>
              <a:pathLst>
                <a:path w="1137285" h="2246629">
                  <a:moveTo>
                    <a:pt x="0" y="2246376"/>
                  </a:moveTo>
                  <a:lnTo>
                    <a:pt x="1136700" y="2246376"/>
                  </a:lnTo>
                  <a:lnTo>
                    <a:pt x="1136700" y="0"/>
                  </a:lnTo>
                  <a:lnTo>
                    <a:pt x="0" y="0"/>
                  </a:lnTo>
                  <a:lnTo>
                    <a:pt x="0" y="2246376"/>
                  </a:lnTo>
                  <a:close/>
                </a:path>
              </a:pathLst>
            </a:custGeom>
            <a:ln w="12700">
              <a:solidFill>
                <a:srgbClr val="2D5A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418079" y="2695577"/>
            <a:ext cx="93980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CAPA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CARTIL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HA</a:t>
            </a:r>
            <a:r>
              <a:rPr sz="18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COM </a:t>
            </a:r>
            <a:r>
              <a:rPr sz="1800" spc="-4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QR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COLDE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4536" y="0"/>
            <a:ext cx="12177395" cy="6400800"/>
            <a:chOff x="-4536" y="0"/>
            <a:chExt cx="12177395" cy="640080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9370" y="5262806"/>
              <a:ext cx="1171565" cy="10609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424" y="2264918"/>
              <a:ext cx="2312669" cy="34646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7725" y="1840763"/>
              <a:ext cx="3280892" cy="41390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632528"/>
            <a:ext cx="113538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t-BR" b="0" dirty="0">
                <a:latin typeface="Arial MT"/>
                <a:cs typeface="Arial MT"/>
              </a:rPr>
              <a:t>CAPACITAÇÃO DE AGENTES COMUNITÁRIOS DE SAÚDE</a:t>
            </a:r>
            <a:endParaRPr lang="pt-BR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8079" y="2695577"/>
            <a:ext cx="93980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CAPA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CARTIL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HA</a:t>
            </a:r>
            <a:r>
              <a:rPr sz="18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COM </a:t>
            </a:r>
            <a:r>
              <a:rPr sz="1800" spc="-4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QR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COLDE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6"/>
            <a:ext cx="12168505" cy="6391281"/>
            <a:chOff x="0" y="6"/>
            <a:chExt cx="12168505" cy="6391281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9370" y="5262806"/>
              <a:ext cx="1171565" cy="10609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EF54A177-0058-4331-8100-C07822691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3" b="21057"/>
          <a:stretch/>
        </p:blipFill>
        <p:spPr>
          <a:xfrm>
            <a:off x="3035300" y="3865479"/>
            <a:ext cx="3138163" cy="279465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A2CD6BF-BF34-4C0B-A36D-B0B83ADC3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23" y="2154459"/>
            <a:ext cx="4162149" cy="27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100291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400" b="0" dirty="0">
                <a:latin typeface="Arial MT"/>
                <a:cs typeface="Arial MT"/>
              </a:rPr>
              <a:t>ATENDIMENTO PSICOLÓGICO</a:t>
            </a:r>
            <a:endParaRPr sz="44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8079" y="2695577"/>
            <a:ext cx="93980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CAPA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CARTIL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HA</a:t>
            </a:r>
            <a:r>
              <a:rPr sz="18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COM </a:t>
            </a:r>
            <a:r>
              <a:rPr sz="1800" spc="-4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QR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COLDE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6"/>
            <a:ext cx="12168505" cy="6391281"/>
            <a:chOff x="0" y="6"/>
            <a:chExt cx="12168505" cy="6391281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9370" y="5262806"/>
              <a:ext cx="1171565" cy="10609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797201A-3BBE-446B-840A-48FC360C14F4}"/>
              </a:ext>
            </a:extLst>
          </p:cNvPr>
          <p:cNvSpPr txBox="1"/>
          <p:nvPr/>
        </p:nvSpPr>
        <p:spPr>
          <a:xfrm>
            <a:off x="5245100" y="1961639"/>
            <a:ext cx="54134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Atendimento da terapia para pacientes oncológicos é essencial para oferecer suporte emocional, psicológico e social durante o tratamento. É ensinado aos pacientes a lidar com o impacto emocional do diagnóstico, a enfrentar os desafios da doença com muita leveza e amor e a promover o bem-estar mental. A terapia também auxilia na melhoria da qualidade de vida, no enfrentamento da ansiedade e depressão, e na busca de uma vida mais leve com mais carinho.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C595BB-446C-4E3A-B648-3AA89E05F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27" y="1961639"/>
            <a:ext cx="2422102" cy="388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5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100291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400" b="0" dirty="0">
                <a:latin typeface="Arial MT"/>
                <a:cs typeface="Arial MT"/>
              </a:rPr>
              <a:t>ATENDIMENTO NUTRICIONAL</a:t>
            </a:r>
            <a:endParaRPr lang="pt-BR" sz="44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8079" y="2695577"/>
            <a:ext cx="93980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CAPA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CARTIL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HA</a:t>
            </a:r>
            <a:r>
              <a:rPr sz="18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COM </a:t>
            </a:r>
            <a:r>
              <a:rPr sz="1800" spc="-4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QR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COLDE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6"/>
            <a:ext cx="12168505" cy="6391281"/>
            <a:chOff x="0" y="6"/>
            <a:chExt cx="12168505" cy="6391281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9370" y="5262806"/>
              <a:ext cx="1171565" cy="10609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835B0DBA-9819-49BB-B74B-890C7971A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1" y="1948219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100291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400" b="0" dirty="0">
                <a:latin typeface="Arial MT"/>
                <a:cs typeface="Arial MT"/>
              </a:rPr>
              <a:t>AURICULOTERAPIA</a:t>
            </a:r>
            <a:endParaRPr lang="pt-BR" sz="44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8079" y="2695577"/>
            <a:ext cx="93980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CAPA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CARTIL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HA</a:t>
            </a:r>
            <a:r>
              <a:rPr sz="18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COM </a:t>
            </a:r>
            <a:r>
              <a:rPr sz="1800" spc="-4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QR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COLDE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6"/>
            <a:ext cx="12168505" cy="6391281"/>
            <a:chOff x="0" y="6"/>
            <a:chExt cx="12168505" cy="6391281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9370" y="5262806"/>
              <a:ext cx="1171565" cy="10609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0BE4EE50-62C5-4BEC-9614-863691FE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96" y="2024580"/>
            <a:ext cx="3552959" cy="38326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F0C2A6-6F46-4CD0-AB3C-1FFB8F8C9D3A}"/>
              </a:ext>
            </a:extLst>
          </p:cNvPr>
          <p:cNvSpPr txBox="1"/>
          <p:nvPr/>
        </p:nvSpPr>
        <p:spPr>
          <a:xfrm>
            <a:off x="4985438" y="2355850"/>
            <a:ext cx="60897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 </a:t>
            </a:r>
            <a:r>
              <a:rPr lang="pt-BR" sz="2000" dirty="0" err="1"/>
              <a:t>auriculoterapia</a:t>
            </a:r>
            <a:r>
              <a:rPr lang="pt-BR" sz="2000" dirty="0"/>
              <a:t> em pacientes oncológicos proporciona melhora dos sintomas, sendo um </a:t>
            </a:r>
            <a:r>
              <a:rPr lang="pt-BR" sz="2000" b="0" i="0" dirty="0">
                <a:solidFill>
                  <a:srgbClr val="262626"/>
                </a:solidFill>
                <a:effectLst/>
                <a:latin typeface="Josefin Sans" panose="020B0604020202020204" pitchFamily="2" charset="0"/>
              </a:rPr>
              <a:t>tratamento fundamental para aqueles pacientes que não conseguem seguir com a quimioterapia, pois a imunidade baixa pelos motivos diversos de um tratamento quimioterápico seja por ter desenvolvido </a:t>
            </a:r>
            <a:r>
              <a:rPr lang="pt-BR" sz="2000" b="0" i="0" dirty="0" err="1">
                <a:solidFill>
                  <a:srgbClr val="262626"/>
                </a:solidFill>
                <a:effectLst/>
                <a:latin typeface="Josefin Sans" panose="020B0604020202020204" pitchFamily="2" charset="0"/>
              </a:rPr>
              <a:t>mucosite</a:t>
            </a:r>
            <a:r>
              <a:rPr lang="pt-BR" sz="2000" b="0" i="0" dirty="0">
                <a:solidFill>
                  <a:srgbClr val="262626"/>
                </a:solidFill>
                <a:effectLst/>
                <a:latin typeface="Josefin Sans" panose="020B0604020202020204" pitchFamily="2" charset="0"/>
              </a:rPr>
              <a:t>, ou por estar triste com a situação da luta, ou por ter náuseas e não conseguir se alimentar, ou estar com intestino preso ou solto.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791085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100291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400" b="0" dirty="0">
                <a:latin typeface="Arial MT"/>
                <a:cs typeface="Arial MT"/>
              </a:rPr>
              <a:t>BANCO DE PERUCAS</a:t>
            </a:r>
            <a:endParaRPr sz="44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8079" y="2695577"/>
            <a:ext cx="93980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CAPA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CARTIL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HA</a:t>
            </a:r>
            <a:r>
              <a:rPr sz="18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COM </a:t>
            </a:r>
            <a:r>
              <a:rPr sz="1800" spc="-4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QR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COLDE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6"/>
            <a:ext cx="12168505" cy="6391281"/>
            <a:chOff x="0" y="6"/>
            <a:chExt cx="12168505" cy="6391281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9370" y="5262806"/>
              <a:ext cx="1171565" cy="10609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7C459338-0BD8-42C1-8CCC-8E0C7DC7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345" y="1504069"/>
            <a:ext cx="2714040" cy="36187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868DA5-7AE3-48F1-B281-714505115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57" y="3282503"/>
            <a:ext cx="2246717" cy="300187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B68BB6E-53DA-4D1C-ABA1-A07B22D7EC5D}"/>
              </a:ext>
            </a:extLst>
          </p:cNvPr>
          <p:cNvSpPr txBox="1"/>
          <p:nvPr/>
        </p:nvSpPr>
        <p:spPr>
          <a:xfrm>
            <a:off x="4985438" y="1972737"/>
            <a:ext cx="60897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O Banco de Perucas </a:t>
            </a:r>
            <a:r>
              <a:rPr lang="pt-BR" sz="2000" dirty="0" err="1"/>
              <a:t>Amucc</a:t>
            </a:r>
            <a:r>
              <a:rPr lang="pt-BR" sz="2000" dirty="0"/>
              <a:t>, através do Projeto “Você não sai da nossa cabeça”, foi criado em 2021 para proporcionar às mulheres que  perderam seus cabelos em virtude de tratamento de câncer ou outras doenças, o resgate de sua auto estima e auto confiança tão importantes nesse processo de recuperação. O banco de perucas da </a:t>
            </a:r>
            <a:r>
              <a:rPr lang="pt-BR" sz="2000" dirty="0" err="1"/>
              <a:t>Amucc</a:t>
            </a:r>
            <a:r>
              <a:rPr lang="pt-BR" sz="2000" dirty="0"/>
              <a:t> foi criado com o propósito de ajudar as mulheres em tratamento que causam a queda de cabelos. Auto estima e auto confiança são importantes na superação de obstáculos.</a:t>
            </a:r>
          </a:p>
        </p:txBody>
      </p:sp>
    </p:spTree>
    <p:extLst>
      <p:ext uri="{BB962C8B-B14F-4D97-AF65-F5344CB8AC3E}">
        <p14:creationId xmlns:p14="http://schemas.microsoft.com/office/powerpoint/2010/main" val="4080471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7426" y="3331111"/>
            <a:ext cx="1561711" cy="16809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3710" y="3472502"/>
            <a:ext cx="1647677" cy="1497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9516" y="3433559"/>
            <a:ext cx="1791449" cy="164936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7258" y="639656"/>
            <a:ext cx="248348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0" dirty="0">
                <a:latin typeface="Arial MT"/>
                <a:cs typeface="Arial MT"/>
              </a:rPr>
              <a:t>A</a:t>
            </a:r>
            <a:r>
              <a:rPr sz="4200" b="0" spc="-110" dirty="0">
                <a:latin typeface="Arial MT"/>
                <a:cs typeface="Arial MT"/>
              </a:rPr>
              <a:t> </a:t>
            </a:r>
            <a:r>
              <a:rPr sz="4200" b="0" dirty="0">
                <a:latin typeface="Arial MT"/>
                <a:cs typeface="Arial MT"/>
              </a:rPr>
              <a:t>AMUCC</a:t>
            </a:r>
            <a:endParaRPr sz="4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7258" y="1593044"/>
            <a:ext cx="1036002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É uma organização que há </a:t>
            </a: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23 </a:t>
            </a:r>
            <a:r>
              <a:rPr sz="2400" b="1" spc="-5" dirty="0">
                <a:solidFill>
                  <a:srgbClr val="231F20"/>
                </a:solidFill>
                <a:latin typeface="Arial"/>
                <a:cs typeface="Arial"/>
              </a:rPr>
              <a:t>anos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apoia e fortalece pacientes de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câncer,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agrega ativistas sociais,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voluntários, profissionais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saúde,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pacientes e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 familiares, para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prática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de ações </a:t>
            </a:r>
            <a:r>
              <a:rPr sz="2400" spc="-10" dirty="0">
                <a:solidFill>
                  <a:srgbClr val="231F20"/>
                </a:solidFill>
                <a:latin typeface="Arial MT"/>
                <a:cs typeface="Arial MT"/>
              </a:rPr>
              <a:t>com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foco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na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redução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da mortalidade por </a:t>
            </a:r>
            <a:r>
              <a:rPr sz="2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câncer</a:t>
            </a:r>
            <a:r>
              <a:rPr sz="24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e na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qualidade de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231F20"/>
                </a:solidFill>
                <a:latin typeface="Arial MT"/>
                <a:cs typeface="Arial MT"/>
              </a:rPr>
              <a:t>vida</a:t>
            </a:r>
            <a:r>
              <a:rPr sz="24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do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 paciente.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0696" y="5072654"/>
            <a:ext cx="1585595" cy="1069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8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2005</a:t>
            </a:r>
            <a:endParaRPr sz="1800">
              <a:latin typeface="Arial"/>
              <a:cs typeface="Arial"/>
            </a:endParaRPr>
          </a:p>
          <a:p>
            <a:pPr marL="12700" marR="5080" indent="6350" algn="ctr">
              <a:lnSpc>
                <a:spcPct val="90100"/>
              </a:lnSpc>
              <a:spcBef>
                <a:spcPts val="85"/>
              </a:spcBef>
            </a:pPr>
            <a:r>
              <a:rPr sz="1400" spc="5" dirty="0">
                <a:solidFill>
                  <a:srgbClr val="231F20"/>
                </a:solidFill>
                <a:latin typeface="Arial MT"/>
                <a:cs typeface="Arial MT"/>
              </a:rPr>
              <a:t>ASSOCIAÇÃO </a:t>
            </a:r>
            <a:r>
              <a:rPr sz="14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31F20"/>
                </a:solidFill>
                <a:latin typeface="Arial MT"/>
                <a:cs typeface="Arial MT"/>
              </a:rPr>
              <a:t>BRASILEIRA DE </a:t>
            </a:r>
            <a:r>
              <a:rPr sz="1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31F20"/>
                </a:solidFill>
                <a:latin typeface="Arial MT"/>
                <a:cs typeface="Arial MT"/>
              </a:rPr>
              <a:t>PORTADORES</a:t>
            </a:r>
            <a:r>
              <a:rPr sz="1400" spc="-4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31F20"/>
                </a:solidFill>
                <a:latin typeface="Arial MT"/>
                <a:cs typeface="Arial MT"/>
              </a:rPr>
              <a:t>DE  </a:t>
            </a:r>
            <a:r>
              <a:rPr sz="1400" spc="50" dirty="0">
                <a:solidFill>
                  <a:srgbClr val="231F20"/>
                </a:solidFill>
                <a:latin typeface="Arial MT"/>
                <a:cs typeface="Arial MT"/>
              </a:rPr>
              <a:t>CÂNCER-</a:t>
            </a:r>
            <a:r>
              <a:rPr sz="1400" spc="-7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Arial MT"/>
                <a:cs typeface="Arial MT"/>
              </a:rPr>
              <a:t>AMUCC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30629" y="5129169"/>
            <a:ext cx="2091689" cy="115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endParaRPr sz="18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>
                <a:solidFill>
                  <a:srgbClr val="231F20"/>
                </a:solidFill>
                <a:latin typeface="Arial MT"/>
                <a:cs typeface="Arial MT"/>
              </a:rPr>
              <a:t>ASSOCIAÇÃO DA </a:t>
            </a:r>
            <a:r>
              <a:rPr sz="1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Arial MT"/>
                <a:cs typeface="Arial MT"/>
              </a:rPr>
              <a:t>MULHER</a:t>
            </a:r>
            <a:r>
              <a:rPr sz="1400" spc="-8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31F20"/>
                </a:solidFill>
                <a:latin typeface="Arial MT"/>
                <a:cs typeface="Arial MT"/>
              </a:rPr>
              <a:t>CATARINENSE </a:t>
            </a:r>
            <a:r>
              <a:rPr sz="1400" spc="-37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31F20"/>
                </a:solidFill>
                <a:latin typeface="Arial MT"/>
                <a:cs typeface="Arial MT"/>
              </a:rPr>
              <a:t>PORTADORA DE </a:t>
            </a:r>
            <a:r>
              <a:rPr sz="1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spc="50" dirty="0">
                <a:solidFill>
                  <a:srgbClr val="231F20"/>
                </a:solidFill>
                <a:latin typeface="Arial MT"/>
                <a:cs typeface="Arial MT"/>
              </a:rPr>
              <a:t>CANCER-</a:t>
            </a:r>
            <a:r>
              <a:rPr sz="1400" spc="-3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Arial MT"/>
                <a:cs typeface="Arial MT"/>
              </a:rPr>
              <a:t>AMUCC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9750" y="5115199"/>
            <a:ext cx="191833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0005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2018</a:t>
            </a:r>
            <a:endParaRPr sz="1800">
              <a:latin typeface="Arial"/>
              <a:cs typeface="Arial"/>
            </a:endParaRPr>
          </a:p>
          <a:p>
            <a:pPr marL="12700" marR="5080" indent="-51435" algn="ctr">
              <a:lnSpc>
                <a:spcPct val="100000"/>
              </a:lnSpc>
            </a:pPr>
            <a:r>
              <a:rPr sz="1400" spc="-10" dirty="0">
                <a:solidFill>
                  <a:srgbClr val="231F20"/>
                </a:solidFill>
                <a:latin typeface="Arial MT"/>
                <a:cs typeface="Arial MT"/>
              </a:rPr>
              <a:t>AMOR</a:t>
            </a:r>
            <a:r>
              <a:rPr sz="1400" spc="-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1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31F20"/>
                </a:solidFill>
                <a:latin typeface="Arial MT"/>
                <a:cs typeface="Arial MT"/>
              </a:rPr>
              <a:t>UNIÃO </a:t>
            </a:r>
            <a:r>
              <a:rPr sz="1400" spc="5" dirty="0">
                <a:solidFill>
                  <a:srgbClr val="231F20"/>
                </a:solidFill>
                <a:latin typeface="Arial MT"/>
                <a:cs typeface="Arial MT"/>
              </a:rPr>
              <a:t> CONTRA </a:t>
            </a:r>
            <a:r>
              <a:rPr sz="1400" dirty="0">
                <a:solidFill>
                  <a:srgbClr val="231F20"/>
                </a:solidFill>
                <a:latin typeface="Arial MT"/>
                <a:cs typeface="Arial MT"/>
              </a:rPr>
              <a:t>O </a:t>
            </a:r>
            <a:r>
              <a:rPr sz="1400" spc="50" dirty="0">
                <a:solidFill>
                  <a:srgbClr val="231F20"/>
                </a:solidFill>
                <a:latin typeface="Arial MT"/>
                <a:cs typeface="Arial MT"/>
              </a:rPr>
              <a:t>CÂNCER- </a:t>
            </a:r>
            <a:r>
              <a:rPr sz="1400" spc="-37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Arial MT"/>
                <a:cs typeface="Arial MT"/>
              </a:rPr>
              <a:t>AMUCC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9801" y="6"/>
            <a:ext cx="12038330" cy="6475095"/>
            <a:chOff x="129801" y="6"/>
            <a:chExt cx="12038330" cy="6475095"/>
          </a:xfrm>
        </p:grpSpPr>
        <p:sp>
          <p:nvSpPr>
            <p:cNvPr id="11" name="object 11"/>
            <p:cNvSpPr/>
            <p:nvPr/>
          </p:nvSpPr>
          <p:spPr>
            <a:xfrm>
              <a:off x="276033" y="6"/>
              <a:ext cx="11892280" cy="6381750"/>
            </a:xfrm>
            <a:custGeom>
              <a:avLst/>
              <a:gdLst/>
              <a:ahLst/>
              <a:cxnLst/>
              <a:rect l="l" t="t" r="r" b="b"/>
              <a:pathLst>
                <a:path w="11892280" h="6381750">
                  <a:moveTo>
                    <a:pt x="11891962" y="0"/>
                  </a:moveTo>
                  <a:lnTo>
                    <a:pt x="0" y="0"/>
                  </a:lnTo>
                  <a:lnTo>
                    <a:pt x="11583606" y="377964"/>
                  </a:lnTo>
                  <a:lnTo>
                    <a:pt x="11891962" y="6381661"/>
                  </a:lnTo>
                  <a:lnTo>
                    <a:pt x="11891962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9801" y="6"/>
              <a:ext cx="12038330" cy="6475095"/>
            </a:xfrm>
            <a:custGeom>
              <a:avLst/>
              <a:gdLst/>
              <a:ahLst/>
              <a:cxnLst/>
              <a:rect l="l" t="t" r="r" b="b"/>
              <a:pathLst>
                <a:path w="12038330" h="6475095">
                  <a:moveTo>
                    <a:pt x="292150" y="0"/>
                  </a:moveTo>
                  <a:lnTo>
                    <a:pt x="0" y="0"/>
                  </a:lnTo>
                  <a:lnTo>
                    <a:pt x="11725300" y="382587"/>
                  </a:lnTo>
                  <a:lnTo>
                    <a:pt x="12038203" y="6474688"/>
                  </a:lnTo>
                  <a:lnTo>
                    <a:pt x="12038203" y="6288887"/>
                  </a:lnTo>
                  <a:lnTo>
                    <a:pt x="11734380" y="373354"/>
                  </a:lnTo>
                  <a:lnTo>
                    <a:pt x="292150" y="0"/>
                  </a:lnTo>
                  <a:close/>
                </a:path>
              </a:pathLst>
            </a:custGeom>
            <a:solidFill>
              <a:srgbClr val="539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100291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400" b="0" dirty="0">
                <a:latin typeface="Arial MT"/>
                <a:cs typeface="Arial MT"/>
              </a:rPr>
              <a:t>OFICINA DE CROCHÊ</a:t>
            </a:r>
            <a:endParaRPr sz="44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8079" y="2695577"/>
            <a:ext cx="93980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CAPA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CARTIL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HA</a:t>
            </a:r>
            <a:r>
              <a:rPr sz="18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COM </a:t>
            </a:r>
            <a:r>
              <a:rPr sz="1800" spc="-4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QR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COLDE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6"/>
            <a:ext cx="12168505" cy="6704432"/>
            <a:chOff x="0" y="6"/>
            <a:chExt cx="12168505" cy="6704432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46448" y="5861050"/>
              <a:ext cx="1009326" cy="84338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768F709C-C04B-4BE5-8689-99C34BDE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6" y="2297946"/>
            <a:ext cx="3998946" cy="224940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2B72222-8136-4A5B-B47F-45A7B742D3F2}"/>
              </a:ext>
            </a:extLst>
          </p:cNvPr>
          <p:cNvSpPr txBox="1"/>
          <p:nvPr/>
        </p:nvSpPr>
        <p:spPr>
          <a:xfrm>
            <a:off x="4711700" y="1517650"/>
            <a:ext cx="670947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900" dirty="0"/>
              <a:t>O Projeto Tecendo Corações oferece um espaço onde os portadores de câncer e seus familiares assistidos pela AMUCC podem experimentar a atividade artesanal em seu tempo livre, e beneficiar-se não apenas do aprendizado ou da geração de renda, mas também da oportunidade de criar novos vínculos de amizade, trocar experiências e orgulhar-se por seu crescimento pessoal.</a:t>
            </a:r>
          </a:p>
          <a:p>
            <a:pPr algn="just"/>
            <a:endParaRPr lang="pt-BR" sz="1900" dirty="0"/>
          </a:p>
          <a:p>
            <a:pPr algn="just"/>
            <a:r>
              <a:rPr lang="pt-BR" sz="1900" dirty="0"/>
              <a:t>O objetivo terapêutico oferecido ao paciente inclui melhoria na qualidade de vida, a possibilidade de resgate da dignidade e da motivação para viver. Também auxilia a enfrentar mudanças relacionadas à imagem corporal e amenizar a dor emocional, aumentando a autonomia e</a:t>
            </a:r>
          </a:p>
          <a:p>
            <a:pPr algn="just"/>
            <a:r>
              <a:rPr lang="pt-BR" sz="1900" dirty="0"/>
              <a:t>confiança do paciente, fortalecendo algumas habilidades para enfrentar transtornos físicos e emocionais acarretados pelo tratamento.</a:t>
            </a:r>
          </a:p>
        </p:txBody>
      </p:sp>
    </p:spTree>
    <p:extLst>
      <p:ext uri="{BB962C8B-B14F-4D97-AF65-F5344CB8AC3E}">
        <p14:creationId xmlns:p14="http://schemas.microsoft.com/office/powerpoint/2010/main" val="3489107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100291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400" b="0" dirty="0">
                <a:latin typeface="Arial MT"/>
                <a:cs typeface="Arial MT"/>
              </a:rPr>
              <a:t>RESULTADOS DA AMUCC 2023</a:t>
            </a:r>
            <a:endParaRPr sz="44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8079" y="2695577"/>
            <a:ext cx="93980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CAPA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DA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CARTIL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HA</a:t>
            </a:r>
            <a:r>
              <a:rPr sz="18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COM </a:t>
            </a:r>
            <a:r>
              <a:rPr sz="1800" spc="-4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QR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COLDE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6"/>
            <a:ext cx="12168505" cy="6391281"/>
            <a:chOff x="0" y="6"/>
            <a:chExt cx="12168505" cy="6391281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9370" y="5262806"/>
              <a:ext cx="1171565" cy="10609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30032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3107" y="2601861"/>
            <a:ext cx="5219700" cy="3474085"/>
            <a:chOff x="833107" y="2601861"/>
            <a:chExt cx="5219700" cy="347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9787" y="2601861"/>
              <a:ext cx="2572842" cy="24220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3107" y="3378149"/>
              <a:ext cx="2646680" cy="269722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99596" y="680294"/>
            <a:ext cx="5420189" cy="36450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44069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APOIO</a:t>
            </a:r>
            <a:r>
              <a:rPr sz="4400" b="0" spc="-40" dirty="0">
                <a:latin typeface="Arial MT"/>
                <a:cs typeface="Arial MT"/>
              </a:rPr>
              <a:t> </a:t>
            </a:r>
            <a:r>
              <a:rPr sz="4400" b="0" dirty="0">
                <a:latin typeface="Arial MT"/>
                <a:cs typeface="Arial MT"/>
              </a:rPr>
              <a:t>À</a:t>
            </a:r>
            <a:r>
              <a:rPr sz="4400" b="0" spc="-40" dirty="0">
                <a:latin typeface="Arial MT"/>
                <a:cs typeface="Arial MT"/>
              </a:rPr>
              <a:t> </a:t>
            </a:r>
            <a:r>
              <a:rPr sz="4400" b="0" dirty="0">
                <a:latin typeface="Arial MT"/>
                <a:cs typeface="Arial MT"/>
              </a:rPr>
              <a:t>CAUSA</a:t>
            </a:r>
            <a:endParaRPr sz="4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8687" y="1657604"/>
            <a:ext cx="292735" cy="14998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2940"/>
              </a:lnSpc>
            </a:pPr>
            <a:r>
              <a:rPr sz="2800" spc="5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endParaRPr sz="2800">
              <a:latin typeface="Trebuchet MS"/>
              <a:cs typeface="Trebuchet MS"/>
            </a:endParaRPr>
          </a:p>
          <a:p>
            <a:pPr marL="84455">
              <a:lnSpc>
                <a:spcPts val="2640"/>
              </a:lnSpc>
            </a:pPr>
            <a:r>
              <a:rPr sz="2800" spc="5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endParaRPr sz="2800">
              <a:latin typeface="Trebuchet MS"/>
              <a:cs typeface="Trebuchet MS"/>
            </a:endParaRPr>
          </a:p>
          <a:p>
            <a:pPr marL="84455">
              <a:lnSpc>
                <a:spcPts val="2640"/>
              </a:lnSpc>
            </a:pPr>
            <a:r>
              <a:rPr sz="2800" spc="5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endParaRPr sz="2800">
              <a:latin typeface="Trebuchet MS"/>
              <a:cs typeface="Trebuchet MS"/>
            </a:endParaRPr>
          </a:p>
          <a:p>
            <a:pPr marL="84455">
              <a:lnSpc>
                <a:spcPts val="3000"/>
              </a:lnSpc>
            </a:pPr>
            <a:r>
              <a:rPr sz="2800" spc="5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8087" y="1713233"/>
            <a:ext cx="485775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Doações de pessoas </a:t>
            </a:r>
            <a:r>
              <a:rPr sz="2200" dirty="0">
                <a:solidFill>
                  <a:srgbClr val="231F20"/>
                </a:solidFill>
                <a:latin typeface="Arial MT"/>
                <a:cs typeface="Arial MT"/>
              </a:rPr>
              <a:t>físicas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e jurídicas </a:t>
            </a:r>
            <a:r>
              <a:rPr sz="2200" spc="-6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Convênios</a:t>
            </a:r>
            <a:r>
              <a:rPr sz="2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2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patrocínios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Editais</a:t>
            </a:r>
            <a:r>
              <a:rPr sz="2200" spc="-3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2200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subvenções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Aquisição</a:t>
            </a:r>
            <a:r>
              <a:rPr sz="2200" spc="-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de produtos</a:t>
            </a:r>
            <a:endParaRPr sz="22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53523" y="4979289"/>
            <a:ext cx="1281696" cy="118877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0" y="6"/>
            <a:ext cx="12168505" cy="6483985"/>
            <a:chOff x="0" y="6"/>
            <a:chExt cx="12168505" cy="648398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89371" y="5262806"/>
              <a:ext cx="1171565" cy="10609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56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6"/>
              <a:ext cx="12168505" cy="6483985"/>
            </a:xfrm>
            <a:custGeom>
              <a:avLst/>
              <a:gdLst/>
              <a:ahLst/>
              <a:cxnLst/>
              <a:rect l="l" t="t" r="r" b="b"/>
              <a:pathLst>
                <a:path w="12168505" h="6483985">
                  <a:moveTo>
                    <a:pt x="12167997" y="0"/>
                  </a:moveTo>
                  <a:lnTo>
                    <a:pt x="0" y="0"/>
                  </a:lnTo>
                  <a:lnTo>
                    <a:pt x="0" y="4762"/>
                  </a:lnTo>
                  <a:lnTo>
                    <a:pt x="11855107" y="391579"/>
                  </a:lnTo>
                  <a:lnTo>
                    <a:pt x="12167997" y="6483705"/>
                  </a:lnTo>
                  <a:lnTo>
                    <a:pt x="12167997" y="6297879"/>
                  </a:lnTo>
                  <a:lnTo>
                    <a:pt x="11864174" y="382346"/>
                  </a:lnTo>
                  <a:lnTo>
                    <a:pt x="291985" y="4749"/>
                  </a:lnTo>
                  <a:lnTo>
                    <a:pt x="12167997" y="4749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539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35455" y="5023383"/>
              <a:ext cx="1067708" cy="13633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51731" y="4955374"/>
              <a:ext cx="98221" cy="2470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0456" y="4596371"/>
              <a:ext cx="1305712" cy="6899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25887" y="4979288"/>
              <a:ext cx="817321" cy="11887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50689" y="4979746"/>
              <a:ext cx="392099" cy="10504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37006" y="1816861"/>
              <a:ext cx="197485" cy="1196340"/>
            </a:xfrm>
            <a:custGeom>
              <a:avLst/>
              <a:gdLst/>
              <a:ahLst/>
              <a:cxnLst/>
              <a:rect l="l" t="t" r="r" b="b"/>
              <a:pathLst>
                <a:path w="197484" h="1196339">
                  <a:moveTo>
                    <a:pt x="190500" y="672084"/>
                  </a:moveTo>
                  <a:lnTo>
                    <a:pt x="0" y="672084"/>
                  </a:lnTo>
                  <a:lnTo>
                    <a:pt x="0" y="862584"/>
                  </a:lnTo>
                  <a:lnTo>
                    <a:pt x="190500" y="862584"/>
                  </a:lnTo>
                  <a:lnTo>
                    <a:pt x="190500" y="672084"/>
                  </a:lnTo>
                  <a:close/>
                </a:path>
                <a:path w="197484" h="1196339"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  <a:path w="197484" h="1196339">
                  <a:moveTo>
                    <a:pt x="195072" y="1005840"/>
                  </a:moveTo>
                  <a:lnTo>
                    <a:pt x="4572" y="1005840"/>
                  </a:lnTo>
                  <a:lnTo>
                    <a:pt x="4572" y="1196340"/>
                  </a:lnTo>
                  <a:lnTo>
                    <a:pt x="195072" y="1196340"/>
                  </a:lnTo>
                  <a:lnTo>
                    <a:pt x="195072" y="1005840"/>
                  </a:lnTo>
                  <a:close/>
                </a:path>
                <a:path w="197484" h="1196339">
                  <a:moveTo>
                    <a:pt x="197358" y="331470"/>
                  </a:moveTo>
                  <a:lnTo>
                    <a:pt x="6858" y="331470"/>
                  </a:lnTo>
                  <a:lnTo>
                    <a:pt x="6858" y="521970"/>
                  </a:lnTo>
                  <a:lnTo>
                    <a:pt x="197358" y="521970"/>
                  </a:lnTo>
                  <a:lnTo>
                    <a:pt x="197358" y="33147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973" y="1973541"/>
            <a:ext cx="2259037" cy="19785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258" y="746065"/>
            <a:ext cx="372300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COLIGAÇÕES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"/>
            <a:ext cx="12168505" cy="6659245"/>
            <a:chOff x="0" y="6"/>
            <a:chExt cx="12168505" cy="66592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888" y="3312299"/>
              <a:ext cx="2347914" cy="11113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5014" y="4604778"/>
              <a:ext cx="1319154" cy="16476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69739" y="1897176"/>
              <a:ext cx="2589149" cy="11044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60150" y="1887486"/>
              <a:ext cx="2608580" cy="1123950"/>
            </a:xfrm>
            <a:custGeom>
              <a:avLst/>
              <a:gdLst/>
              <a:ahLst/>
              <a:cxnLst/>
              <a:rect l="l" t="t" r="r" b="b"/>
              <a:pathLst>
                <a:path w="2608579" h="1123950">
                  <a:moveTo>
                    <a:pt x="2608199" y="0"/>
                  </a:moveTo>
                  <a:lnTo>
                    <a:pt x="2598674" y="0"/>
                  </a:lnTo>
                  <a:lnTo>
                    <a:pt x="2598674" y="10160"/>
                  </a:lnTo>
                  <a:lnTo>
                    <a:pt x="2598674" y="1113790"/>
                  </a:lnTo>
                  <a:lnTo>
                    <a:pt x="9525" y="1113790"/>
                  </a:lnTo>
                  <a:lnTo>
                    <a:pt x="9525" y="10160"/>
                  </a:lnTo>
                  <a:lnTo>
                    <a:pt x="2598674" y="10160"/>
                  </a:lnTo>
                  <a:lnTo>
                    <a:pt x="2598674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0" y="1113790"/>
                  </a:lnTo>
                  <a:lnTo>
                    <a:pt x="0" y="1123950"/>
                  </a:lnTo>
                  <a:lnTo>
                    <a:pt x="4762" y="1123950"/>
                  </a:lnTo>
                  <a:lnTo>
                    <a:pt x="2608199" y="1123950"/>
                  </a:lnTo>
                  <a:lnTo>
                    <a:pt x="2608199" y="1118870"/>
                  </a:lnTo>
                  <a:lnTo>
                    <a:pt x="2608199" y="1113790"/>
                  </a:lnTo>
                  <a:lnTo>
                    <a:pt x="2608199" y="10160"/>
                  </a:lnTo>
                  <a:lnTo>
                    <a:pt x="2608199" y="0"/>
                  </a:lnTo>
                  <a:close/>
                </a:path>
              </a:pathLst>
            </a:custGeom>
            <a:solidFill>
              <a:srgbClr val="5484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5945" y="4652031"/>
              <a:ext cx="2105422" cy="13623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2616" y="4489186"/>
              <a:ext cx="2186558" cy="21698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7903" y="2117321"/>
              <a:ext cx="3042904" cy="16873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89371" y="5262806"/>
              <a:ext cx="1171565" cy="10609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56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6"/>
              <a:ext cx="12168505" cy="6483985"/>
            </a:xfrm>
            <a:custGeom>
              <a:avLst/>
              <a:gdLst/>
              <a:ahLst/>
              <a:cxnLst/>
              <a:rect l="l" t="t" r="r" b="b"/>
              <a:pathLst>
                <a:path w="12168505" h="6483985">
                  <a:moveTo>
                    <a:pt x="12167997" y="0"/>
                  </a:moveTo>
                  <a:lnTo>
                    <a:pt x="0" y="0"/>
                  </a:lnTo>
                  <a:lnTo>
                    <a:pt x="0" y="4762"/>
                  </a:lnTo>
                  <a:lnTo>
                    <a:pt x="11855107" y="391579"/>
                  </a:lnTo>
                  <a:lnTo>
                    <a:pt x="12167997" y="6483705"/>
                  </a:lnTo>
                  <a:lnTo>
                    <a:pt x="12167997" y="6297879"/>
                  </a:lnTo>
                  <a:lnTo>
                    <a:pt x="11864174" y="382346"/>
                  </a:lnTo>
                  <a:lnTo>
                    <a:pt x="291985" y="4749"/>
                  </a:lnTo>
                  <a:lnTo>
                    <a:pt x="12167997" y="4749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539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5065" y="72517"/>
            <a:ext cx="3947160" cy="469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31324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CONTATOS</a:t>
            </a:r>
            <a:endParaRPr sz="4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3953" y="1648462"/>
            <a:ext cx="3345815" cy="2498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626365"/>
                </a:solidFill>
                <a:latin typeface="Arial MT"/>
                <a:cs typeface="Arial MT"/>
              </a:rPr>
              <a:t>Simone</a:t>
            </a:r>
            <a:r>
              <a:rPr sz="2400" spc="-4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626365"/>
                </a:solidFill>
                <a:latin typeface="Arial MT"/>
                <a:cs typeface="Arial MT"/>
              </a:rPr>
              <a:t>M.</a:t>
            </a:r>
            <a:r>
              <a:rPr sz="2400" spc="-2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626365"/>
                </a:solidFill>
                <a:latin typeface="Arial MT"/>
                <a:cs typeface="Arial MT"/>
              </a:rPr>
              <a:t>Souza</a:t>
            </a:r>
            <a:r>
              <a:rPr sz="2400" spc="-1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626365"/>
                </a:solidFill>
                <a:latin typeface="Arial MT"/>
                <a:cs typeface="Arial MT"/>
              </a:rPr>
              <a:t>Lopes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solidFill>
                  <a:srgbClr val="626365"/>
                </a:solidFill>
                <a:latin typeface="Arial MT"/>
                <a:cs typeface="Arial MT"/>
                <a:hlinkClick r:id="rId3"/>
              </a:rPr>
              <a:t>simone@amucc.org.br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</a:pPr>
            <a:r>
              <a:rPr sz="2400" spc="-5" dirty="0">
                <a:solidFill>
                  <a:srgbClr val="626365"/>
                </a:solidFill>
                <a:latin typeface="Arial MT"/>
                <a:cs typeface="Arial MT"/>
              </a:rPr>
              <a:t>Jurema</a:t>
            </a:r>
            <a:r>
              <a:rPr sz="2400" spc="-4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626365"/>
                </a:solidFill>
                <a:latin typeface="Arial MT"/>
                <a:cs typeface="Arial MT"/>
              </a:rPr>
              <a:t>R.</a:t>
            </a:r>
            <a:r>
              <a:rPr sz="2400" spc="-2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626365"/>
                </a:solidFill>
                <a:latin typeface="Arial MT"/>
                <a:cs typeface="Arial MT"/>
              </a:rPr>
              <a:t>dos</a:t>
            </a:r>
            <a:r>
              <a:rPr sz="2400" spc="-2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626365"/>
                </a:solidFill>
                <a:latin typeface="Arial MT"/>
                <a:cs typeface="Arial MT"/>
              </a:rPr>
              <a:t>Santos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spc="-5" dirty="0">
                <a:solidFill>
                  <a:srgbClr val="626365"/>
                </a:solidFill>
                <a:latin typeface="Arial MT"/>
                <a:cs typeface="Arial MT"/>
                <a:hlinkClick r:id="rId4"/>
              </a:rPr>
              <a:t>jurema@amucc.org.br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</a:pPr>
            <a:r>
              <a:rPr sz="2400" spc="-5" dirty="0">
                <a:solidFill>
                  <a:srgbClr val="626365"/>
                </a:solidFill>
                <a:latin typeface="Arial MT"/>
                <a:cs typeface="Arial MT"/>
              </a:rPr>
              <a:t>Iriana</a:t>
            </a:r>
            <a:r>
              <a:rPr sz="2400" spc="-3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626365"/>
                </a:solidFill>
                <a:latin typeface="Arial MT"/>
                <a:cs typeface="Arial MT"/>
              </a:rPr>
              <a:t>Custódia</a:t>
            </a:r>
            <a:r>
              <a:rPr sz="2400" spc="-4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626365"/>
                </a:solidFill>
                <a:latin typeface="Arial MT"/>
                <a:cs typeface="Arial MT"/>
              </a:rPr>
              <a:t>Koch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spc="-5" dirty="0">
                <a:solidFill>
                  <a:srgbClr val="626365"/>
                </a:solidFill>
                <a:latin typeface="Arial MT"/>
                <a:cs typeface="Arial MT"/>
                <a:hlinkClick r:id="rId5"/>
              </a:rPr>
              <a:t>iriana@amucc.org.br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56882" y="4584703"/>
            <a:ext cx="3578860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48</a:t>
            </a:r>
            <a:r>
              <a:rPr sz="2000" spc="-55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26365"/>
                </a:solidFill>
                <a:latin typeface="Arial MT"/>
                <a:cs typeface="Arial MT"/>
              </a:rPr>
              <a:t>3025.7185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2400"/>
              </a:spcBef>
            </a:pPr>
            <a:r>
              <a:rPr sz="2000" dirty="0">
                <a:solidFill>
                  <a:srgbClr val="636466"/>
                </a:solidFill>
                <a:latin typeface="Arial MT"/>
                <a:cs typeface="Arial MT"/>
              </a:rPr>
              <a:t>Av. </a:t>
            </a:r>
            <a:r>
              <a:rPr sz="2000" spc="-5" dirty="0">
                <a:solidFill>
                  <a:srgbClr val="636466"/>
                </a:solidFill>
                <a:latin typeface="Arial MT"/>
                <a:cs typeface="Arial MT"/>
              </a:rPr>
              <a:t>Hercílio </a:t>
            </a:r>
            <a:r>
              <a:rPr sz="2000" spc="-10" dirty="0">
                <a:solidFill>
                  <a:srgbClr val="636466"/>
                </a:solidFill>
                <a:latin typeface="Arial MT"/>
                <a:cs typeface="Arial MT"/>
              </a:rPr>
              <a:t>Luz, </a:t>
            </a:r>
            <a:r>
              <a:rPr sz="2000" spc="-5" dirty="0">
                <a:solidFill>
                  <a:srgbClr val="636466"/>
                </a:solidFill>
                <a:latin typeface="Arial MT"/>
                <a:cs typeface="Arial MT"/>
              </a:rPr>
              <a:t>639 Sala 1111 </a:t>
            </a:r>
            <a:r>
              <a:rPr sz="2000" spc="-545" dirty="0">
                <a:solidFill>
                  <a:srgbClr val="636466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36466"/>
                </a:solidFill>
                <a:latin typeface="Arial MT"/>
                <a:cs typeface="Arial MT"/>
              </a:rPr>
              <a:t>Centro</a:t>
            </a:r>
            <a:r>
              <a:rPr sz="2000" spc="100" dirty="0">
                <a:solidFill>
                  <a:srgbClr val="636466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36466"/>
                </a:solidFill>
                <a:latin typeface="Arial MT"/>
                <a:cs typeface="Arial MT"/>
              </a:rPr>
              <a:t>-</a:t>
            </a:r>
            <a:r>
              <a:rPr sz="2000" spc="100" dirty="0">
                <a:solidFill>
                  <a:srgbClr val="636466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36466"/>
                </a:solidFill>
                <a:latin typeface="Arial MT"/>
                <a:cs typeface="Arial MT"/>
              </a:rPr>
              <a:t>Florianópolis</a:t>
            </a:r>
            <a:r>
              <a:rPr sz="2000" spc="105" dirty="0">
                <a:solidFill>
                  <a:srgbClr val="636466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36466"/>
                </a:solidFill>
                <a:latin typeface="Arial MT"/>
                <a:cs typeface="Arial MT"/>
              </a:rPr>
              <a:t>/</a:t>
            </a:r>
            <a:r>
              <a:rPr sz="2000" spc="110" dirty="0">
                <a:solidFill>
                  <a:srgbClr val="636466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36466"/>
                </a:solidFill>
                <a:latin typeface="Arial MT"/>
                <a:cs typeface="Arial MT"/>
              </a:rPr>
              <a:t>SC </a:t>
            </a:r>
            <a:r>
              <a:rPr sz="2000" dirty="0">
                <a:solidFill>
                  <a:srgbClr val="636466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36466"/>
                </a:solidFill>
                <a:latin typeface="Arial MT"/>
                <a:cs typeface="Arial MT"/>
              </a:rPr>
              <a:t>CEP</a:t>
            </a:r>
            <a:r>
              <a:rPr sz="2000" spc="-15" dirty="0">
                <a:solidFill>
                  <a:srgbClr val="636466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636466"/>
                </a:solidFill>
                <a:latin typeface="Arial MT"/>
                <a:cs typeface="Arial MT"/>
              </a:rPr>
              <a:t>88020-000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4020" y="4474848"/>
            <a:ext cx="190563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spc="-45" dirty="0">
                <a:solidFill>
                  <a:srgbClr val="626365"/>
                </a:solidFill>
                <a:latin typeface="Arial MT"/>
                <a:cs typeface="Arial MT"/>
                <a:hlinkClick r:id="rId6"/>
              </a:rPr>
              <a:t>w</a:t>
            </a:r>
            <a:r>
              <a:rPr sz="1800" spc="-25" dirty="0">
                <a:solidFill>
                  <a:srgbClr val="626365"/>
                </a:solidFill>
                <a:latin typeface="Arial MT"/>
                <a:cs typeface="Arial MT"/>
                <a:hlinkClick r:id="rId6"/>
              </a:rPr>
              <a:t>w</a:t>
            </a:r>
            <a:r>
              <a:rPr sz="1800" spc="-40" dirty="0">
                <a:solidFill>
                  <a:srgbClr val="626365"/>
                </a:solidFill>
                <a:latin typeface="Arial MT"/>
                <a:cs typeface="Arial MT"/>
                <a:hlinkClick r:id="rId6"/>
              </a:rPr>
              <a:t>w</a:t>
            </a:r>
            <a:r>
              <a:rPr sz="1800" dirty="0">
                <a:solidFill>
                  <a:srgbClr val="626365"/>
                </a:solidFill>
                <a:latin typeface="Arial MT"/>
                <a:cs typeface="Arial MT"/>
                <a:hlinkClick r:id="rId6"/>
              </a:rPr>
              <a:t>.amucc.org.br </a:t>
            </a:r>
            <a:r>
              <a:rPr sz="180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626365"/>
                </a:solidFill>
                <a:latin typeface="Arial MT"/>
                <a:cs typeface="Arial MT"/>
              </a:rPr>
              <a:t>@amuccfloripa</a:t>
            </a:r>
            <a:endParaRPr sz="1800">
              <a:latin typeface="Arial MT"/>
              <a:cs typeface="Arial MT"/>
            </a:endParaRPr>
          </a:p>
          <a:p>
            <a:pPr marL="12700" marR="355600">
              <a:lnSpc>
                <a:spcPct val="150000"/>
              </a:lnSpc>
            </a:pPr>
            <a:r>
              <a:rPr sz="1800" spc="-5" dirty="0">
                <a:solidFill>
                  <a:srgbClr val="626365"/>
                </a:solidFill>
                <a:latin typeface="Arial MT"/>
                <a:cs typeface="Arial MT"/>
              </a:rPr>
              <a:t>/amuccfloripa </a:t>
            </a:r>
            <a:r>
              <a:rPr sz="1800" dirty="0">
                <a:solidFill>
                  <a:srgbClr val="626365"/>
                </a:solidFill>
                <a:latin typeface="Arial MT"/>
                <a:cs typeface="Arial MT"/>
              </a:rPr>
              <a:t> </a:t>
            </a:r>
            <a:r>
              <a:rPr sz="1800" spc="-15" dirty="0">
                <a:solidFill>
                  <a:srgbClr val="626365"/>
                </a:solidFill>
                <a:latin typeface="Arial MT"/>
                <a:cs typeface="Arial MT"/>
              </a:rPr>
              <a:t>@a</a:t>
            </a:r>
            <a:r>
              <a:rPr sz="1800" spc="15" dirty="0">
                <a:solidFill>
                  <a:srgbClr val="626365"/>
                </a:solidFill>
                <a:latin typeface="Arial MT"/>
                <a:cs typeface="Arial MT"/>
              </a:rPr>
              <a:t>m</a:t>
            </a:r>
            <a:r>
              <a:rPr sz="1800" spc="-5" dirty="0">
                <a:solidFill>
                  <a:srgbClr val="626365"/>
                </a:solidFill>
                <a:latin typeface="Arial MT"/>
                <a:cs typeface="Arial MT"/>
              </a:rPr>
              <a:t>uccfloripa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68146" y="4530585"/>
            <a:ext cx="507365" cy="1717675"/>
            <a:chOff x="1068146" y="4530585"/>
            <a:chExt cx="507365" cy="1717675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8110" y="4530585"/>
              <a:ext cx="487235" cy="4873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164" y="5303672"/>
              <a:ext cx="487387" cy="4872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1138" y="4944376"/>
              <a:ext cx="487375" cy="4873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8186" y="4944313"/>
              <a:ext cx="480212" cy="738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5202" y="5303710"/>
              <a:ext cx="483196" cy="1279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8146" y="5760669"/>
              <a:ext cx="487387" cy="487362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913448" y="4568787"/>
            <a:ext cx="413626" cy="4134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4047" y="788800"/>
            <a:ext cx="9579737" cy="36357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“Salvar vidas ao </a:t>
            </a:r>
            <a:r>
              <a:rPr dirty="0"/>
              <a:t>reduzir a mortalidade por </a:t>
            </a:r>
            <a:r>
              <a:rPr spc="5" dirty="0"/>
              <a:t> </a:t>
            </a:r>
            <a:r>
              <a:rPr spc="-5" dirty="0"/>
              <a:t>câncer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10" dirty="0"/>
              <a:t> </a:t>
            </a:r>
            <a:r>
              <a:rPr spc="-5" dirty="0"/>
              <a:t>empoderar</a:t>
            </a:r>
            <a:r>
              <a:rPr spc="5" dirty="0"/>
              <a:t> </a:t>
            </a:r>
            <a:r>
              <a:rPr spc="-5" dirty="0"/>
              <a:t>as</a:t>
            </a:r>
            <a:r>
              <a:rPr spc="10" dirty="0"/>
              <a:t> </a:t>
            </a:r>
            <a:r>
              <a:rPr spc="-5" dirty="0"/>
              <a:t>pessoas</a:t>
            </a:r>
            <a:r>
              <a:rPr spc="10" dirty="0"/>
              <a:t> </a:t>
            </a:r>
            <a:r>
              <a:rPr spc="-5" dirty="0"/>
              <a:t>como </a:t>
            </a:r>
            <a:r>
              <a:rPr dirty="0"/>
              <a:t> indivíduos</a:t>
            </a:r>
            <a:r>
              <a:rPr spc="-10" dirty="0"/>
              <a:t> </a:t>
            </a:r>
            <a:r>
              <a:rPr dirty="0"/>
              <a:t>e</a:t>
            </a:r>
            <a:r>
              <a:rPr spc="-10" dirty="0"/>
              <a:t> </a:t>
            </a:r>
            <a:r>
              <a:rPr dirty="0"/>
              <a:t>ativistas</a:t>
            </a:r>
            <a:r>
              <a:rPr spc="-10" dirty="0"/>
              <a:t> </a:t>
            </a:r>
            <a:r>
              <a:rPr dirty="0"/>
              <a:t>da</a:t>
            </a:r>
            <a:r>
              <a:rPr spc="-10" dirty="0"/>
              <a:t> </a:t>
            </a:r>
            <a:r>
              <a:rPr dirty="0"/>
              <a:t>causa</a:t>
            </a:r>
            <a:r>
              <a:rPr spc="-10" dirty="0"/>
              <a:t> </a:t>
            </a:r>
            <a:r>
              <a:rPr dirty="0"/>
              <a:t>por</a:t>
            </a:r>
            <a:r>
              <a:rPr spc="-10" dirty="0"/>
              <a:t> </a:t>
            </a:r>
            <a:r>
              <a:rPr dirty="0"/>
              <a:t>meio</a:t>
            </a:r>
            <a:r>
              <a:rPr spc="-5" dirty="0"/>
              <a:t> </a:t>
            </a:r>
            <a:r>
              <a:rPr dirty="0"/>
              <a:t>de </a:t>
            </a:r>
            <a:r>
              <a:rPr spc="-655" dirty="0"/>
              <a:t> </a:t>
            </a:r>
            <a:r>
              <a:rPr spc="-5" dirty="0"/>
              <a:t>projetos </a:t>
            </a:r>
            <a:r>
              <a:rPr dirty="0"/>
              <a:t>transformadores”.</a:t>
            </a:r>
          </a:p>
          <a:p>
            <a:pPr marL="2540" algn="ctr">
              <a:lnSpc>
                <a:spcPct val="100000"/>
              </a:lnSpc>
              <a:spcBef>
                <a:spcPts val="25"/>
              </a:spcBef>
            </a:pPr>
            <a:r>
              <a:rPr sz="1400" dirty="0"/>
              <a:t>.</a:t>
            </a:r>
            <a:endParaRPr sz="1400"/>
          </a:p>
        </p:txBody>
      </p:sp>
      <p:grpSp>
        <p:nvGrpSpPr>
          <p:cNvPr id="4" name="object 4"/>
          <p:cNvGrpSpPr/>
          <p:nvPr/>
        </p:nvGrpSpPr>
        <p:grpSpPr>
          <a:xfrm>
            <a:off x="2547937" y="4674683"/>
            <a:ext cx="6252210" cy="1771650"/>
            <a:chOff x="2547937" y="4674683"/>
            <a:chExt cx="6252210" cy="1771650"/>
          </a:xfrm>
        </p:grpSpPr>
        <p:sp>
          <p:nvSpPr>
            <p:cNvPr id="5" name="object 5"/>
            <p:cNvSpPr/>
            <p:nvPr/>
          </p:nvSpPr>
          <p:spPr>
            <a:xfrm>
              <a:off x="2552700" y="4789554"/>
              <a:ext cx="6242685" cy="1652270"/>
            </a:xfrm>
            <a:custGeom>
              <a:avLst/>
              <a:gdLst/>
              <a:ahLst/>
              <a:cxnLst/>
              <a:rect l="l" t="t" r="r" b="b"/>
              <a:pathLst>
                <a:path w="6242684" h="1652270">
                  <a:moveTo>
                    <a:pt x="6242431" y="0"/>
                  </a:moveTo>
                  <a:lnTo>
                    <a:pt x="6233781" y="42868"/>
                  </a:lnTo>
                  <a:lnTo>
                    <a:pt x="6210188" y="77866"/>
                  </a:lnTo>
                  <a:lnTo>
                    <a:pt x="6175190" y="101459"/>
                  </a:lnTo>
                  <a:lnTo>
                    <a:pt x="6132321" y="110109"/>
                  </a:lnTo>
                  <a:lnTo>
                    <a:pt x="110108" y="110109"/>
                  </a:lnTo>
                  <a:lnTo>
                    <a:pt x="67240" y="118758"/>
                  </a:lnTo>
                  <a:lnTo>
                    <a:pt x="32242" y="142351"/>
                  </a:lnTo>
                  <a:lnTo>
                    <a:pt x="8649" y="177349"/>
                  </a:lnTo>
                  <a:lnTo>
                    <a:pt x="0" y="220218"/>
                  </a:lnTo>
                  <a:lnTo>
                    <a:pt x="0" y="1541678"/>
                  </a:lnTo>
                  <a:lnTo>
                    <a:pt x="8649" y="1584543"/>
                  </a:lnTo>
                  <a:lnTo>
                    <a:pt x="32242" y="1619546"/>
                  </a:lnTo>
                  <a:lnTo>
                    <a:pt x="67240" y="1643146"/>
                  </a:lnTo>
                  <a:lnTo>
                    <a:pt x="110108" y="1651800"/>
                  </a:lnTo>
                  <a:lnTo>
                    <a:pt x="152977" y="1643146"/>
                  </a:lnTo>
                  <a:lnTo>
                    <a:pt x="187975" y="1619546"/>
                  </a:lnTo>
                  <a:lnTo>
                    <a:pt x="211568" y="1584543"/>
                  </a:lnTo>
                  <a:lnTo>
                    <a:pt x="220217" y="1541678"/>
                  </a:lnTo>
                  <a:lnTo>
                    <a:pt x="220217" y="1431556"/>
                  </a:lnTo>
                  <a:lnTo>
                    <a:pt x="6132321" y="1431556"/>
                  </a:lnTo>
                  <a:lnTo>
                    <a:pt x="6175190" y="1422903"/>
                  </a:lnTo>
                  <a:lnTo>
                    <a:pt x="6210188" y="1399305"/>
                  </a:lnTo>
                  <a:lnTo>
                    <a:pt x="6233781" y="1364305"/>
                  </a:lnTo>
                  <a:lnTo>
                    <a:pt x="6242431" y="1321447"/>
                  </a:lnTo>
                  <a:lnTo>
                    <a:pt x="6242431" y="330327"/>
                  </a:lnTo>
                  <a:lnTo>
                    <a:pt x="110108" y="330327"/>
                  </a:lnTo>
                  <a:lnTo>
                    <a:pt x="110108" y="220218"/>
                  </a:lnTo>
                  <a:lnTo>
                    <a:pt x="114434" y="198820"/>
                  </a:lnTo>
                  <a:lnTo>
                    <a:pt x="126237" y="181340"/>
                  </a:lnTo>
                  <a:lnTo>
                    <a:pt x="143756" y="169550"/>
                  </a:lnTo>
                  <a:lnTo>
                    <a:pt x="165226" y="165227"/>
                  </a:lnTo>
                  <a:lnTo>
                    <a:pt x="6242431" y="165227"/>
                  </a:lnTo>
                  <a:lnTo>
                    <a:pt x="6242431" y="0"/>
                  </a:lnTo>
                  <a:close/>
                </a:path>
                <a:path w="6242684" h="1652270">
                  <a:moveTo>
                    <a:pt x="6242431" y="165227"/>
                  </a:moveTo>
                  <a:lnTo>
                    <a:pt x="165226" y="165227"/>
                  </a:lnTo>
                  <a:lnTo>
                    <a:pt x="186624" y="169550"/>
                  </a:lnTo>
                  <a:lnTo>
                    <a:pt x="204104" y="181340"/>
                  </a:lnTo>
                  <a:lnTo>
                    <a:pt x="215894" y="198820"/>
                  </a:lnTo>
                  <a:lnTo>
                    <a:pt x="220217" y="220218"/>
                  </a:lnTo>
                  <a:lnTo>
                    <a:pt x="211568" y="263086"/>
                  </a:lnTo>
                  <a:lnTo>
                    <a:pt x="187975" y="298084"/>
                  </a:lnTo>
                  <a:lnTo>
                    <a:pt x="152977" y="321677"/>
                  </a:lnTo>
                  <a:lnTo>
                    <a:pt x="110108" y="330327"/>
                  </a:lnTo>
                  <a:lnTo>
                    <a:pt x="6242431" y="330327"/>
                  </a:lnTo>
                  <a:lnTo>
                    <a:pt x="6242431" y="165227"/>
                  </a:lnTo>
                  <a:close/>
                </a:path>
                <a:path w="6242684" h="1652270">
                  <a:moveTo>
                    <a:pt x="6022213" y="0"/>
                  </a:moveTo>
                  <a:lnTo>
                    <a:pt x="6022213" y="110109"/>
                  </a:lnTo>
                  <a:lnTo>
                    <a:pt x="6132321" y="110109"/>
                  </a:lnTo>
                  <a:lnTo>
                    <a:pt x="6132321" y="55118"/>
                  </a:lnTo>
                  <a:lnTo>
                    <a:pt x="6077204" y="55118"/>
                  </a:lnTo>
                  <a:lnTo>
                    <a:pt x="6055806" y="50792"/>
                  </a:lnTo>
                  <a:lnTo>
                    <a:pt x="6038326" y="38988"/>
                  </a:lnTo>
                  <a:lnTo>
                    <a:pt x="6026536" y="21470"/>
                  </a:lnTo>
                  <a:lnTo>
                    <a:pt x="6022213" y="0"/>
                  </a:lnTo>
                  <a:close/>
                </a:path>
                <a:path w="6242684" h="1652270">
                  <a:moveTo>
                    <a:pt x="6132321" y="0"/>
                  </a:moveTo>
                  <a:lnTo>
                    <a:pt x="6127996" y="21470"/>
                  </a:lnTo>
                  <a:lnTo>
                    <a:pt x="6116193" y="38988"/>
                  </a:lnTo>
                  <a:lnTo>
                    <a:pt x="6098674" y="50792"/>
                  </a:lnTo>
                  <a:lnTo>
                    <a:pt x="6077204" y="55118"/>
                  </a:lnTo>
                  <a:lnTo>
                    <a:pt x="6132321" y="55118"/>
                  </a:lnTo>
                  <a:lnTo>
                    <a:pt x="6132321" y="0"/>
                  </a:lnTo>
                  <a:close/>
                </a:path>
              </a:pathLst>
            </a:custGeom>
            <a:solidFill>
              <a:srgbClr val="A6B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62809" y="4679445"/>
              <a:ext cx="6132830" cy="440690"/>
            </a:xfrm>
            <a:custGeom>
              <a:avLst/>
              <a:gdLst/>
              <a:ahLst/>
              <a:cxnLst/>
              <a:rect l="l" t="t" r="r" b="b"/>
              <a:pathLst>
                <a:path w="6132830" h="440689">
                  <a:moveTo>
                    <a:pt x="55118" y="275336"/>
                  </a:moveTo>
                  <a:lnTo>
                    <a:pt x="33647" y="279659"/>
                  </a:lnTo>
                  <a:lnTo>
                    <a:pt x="16129" y="291449"/>
                  </a:lnTo>
                  <a:lnTo>
                    <a:pt x="4325" y="308929"/>
                  </a:lnTo>
                  <a:lnTo>
                    <a:pt x="0" y="330327"/>
                  </a:lnTo>
                  <a:lnTo>
                    <a:pt x="0" y="440436"/>
                  </a:lnTo>
                  <a:lnTo>
                    <a:pt x="42868" y="431786"/>
                  </a:lnTo>
                  <a:lnTo>
                    <a:pt x="77866" y="408193"/>
                  </a:lnTo>
                  <a:lnTo>
                    <a:pt x="101459" y="373195"/>
                  </a:lnTo>
                  <a:lnTo>
                    <a:pt x="110109" y="330327"/>
                  </a:lnTo>
                  <a:lnTo>
                    <a:pt x="105785" y="308929"/>
                  </a:lnTo>
                  <a:lnTo>
                    <a:pt x="93995" y="291449"/>
                  </a:lnTo>
                  <a:lnTo>
                    <a:pt x="76515" y="279659"/>
                  </a:lnTo>
                  <a:lnTo>
                    <a:pt x="55118" y="275336"/>
                  </a:lnTo>
                  <a:close/>
                </a:path>
                <a:path w="6132830" h="440689">
                  <a:moveTo>
                    <a:pt x="6132322" y="110109"/>
                  </a:moveTo>
                  <a:lnTo>
                    <a:pt x="6022213" y="110109"/>
                  </a:lnTo>
                  <a:lnTo>
                    <a:pt x="6022213" y="220218"/>
                  </a:lnTo>
                  <a:lnTo>
                    <a:pt x="6065081" y="211568"/>
                  </a:lnTo>
                  <a:lnTo>
                    <a:pt x="6100079" y="187975"/>
                  </a:lnTo>
                  <a:lnTo>
                    <a:pt x="6123672" y="152977"/>
                  </a:lnTo>
                  <a:lnTo>
                    <a:pt x="6132322" y="110109"/>
                  </a:lnTo>
                  <a:close/>
                </a:path>
                <a:path w="6132830" h="440689">
                  <a:moveTo>
                    <a:pt x="6022213" y="0"/>
                  </a:moveTo>
                  <a:lnTo>
                    <a:pt x="5979344" y="8649"/>
                  </a:lnTo>
                  <a:lnTo>
                    <a:pt x="5944346" y="32242"/>
                  </a:lnTo>
                  <a:lnTo>
                    <a:pt x="5920753" y="67240"/>
                  </a:lnTo>
                  <a:lnTo>
                    <a:pt x="5912104" y="110109"/>
                  </a:lnTo>
                  <a:lnTo>
                    <a:pt x="5916427" y="131579"/>
                  </a:lnTo>
                  <a:lnTo>
                    <a:pt x="5928217" y="149098"/>
                  </a:lnTo>
                  <a:lnTo>
                    <a:pt x="5945697" y="160901"/>
                  </a:lnTo>
                  <a:lnTo>
                    <a:pt x="5967095" y="165227"/>
                  </a:lnTo>
                  <a:lnTo>
                    <a:pt x="5988565" y="160901"/>
                  </a:lnTo>
                  <a:lnTo>
                    <a:pt x="6006084" y="149098"/>
                  </a:lnTo>
                  <a:lnTo>
                    <a:pt x="6017887" y="131579"/>
                  </a:lnTo>
                  <a:lnTo>
                    <a:pt x="6022213" y="110109"/>
                  </a:lnTo>
                  <a:lnTo>
                    <a:pt x="6132322" y="110109"/>
                  </a:lnTo>
                  <a:lnTo>
                    <a:pt x="6123672" y="67240"/>
                  </a:lnTo>
                  <a:lnTo>
                    <a:pt x="6100079" y="32242"/>
                  </a:lnTo>
                  <a:lnTo>
                    <a:pt x="6065081" y="8649"/>
                  </a:lnTo>
                  <a:lnTo>
                    <a:pt x="6022213" y="0"/>
                  </a:lnTo>
                  <a:close/>
                </a:path>
              </a:pathLst>
            </a:custGeom>
            <a:solidFill>
              <a:srgbClr val="8698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52700" y="4679445"/>
              <a:ext cx="6242685" cy="1762125"/>
            </a:xfrm>
            <a:custGeom>
              <a:avLst/>
              <a:gdLst/>
              <a:ahLst/>
              <a:cxnLst/>
              <a:rect l="l" t="t" r="r" b="b"/>
              <a:pathLst>
                <a:path w="6242684" h="1762125">
                  <a:moveTo>
                    <a:pt x="0" y="330327"/>
                  </a:moveTo>
                  <a:lnTo>
                    <a:pt x="8649" y="287458"/>
                  </a:lnTo>
                  <a:lnTo>
                    <a:pt x="32242" y="252460"/>
                  </a:lnTo>
                  <a:lnTo>
                    <a:pt x="67240" y="228867"/>
                  </a:lnTo>
                  <a:lnTo>
                    <a:pt x="110109" y="220218"/>
                  </a:lnTo>
                  <a:lnTo>
                    <a:pt x="6022213" y="220218"/>
                  </a:lnTo>
                  <a:lnTo>
                    <a:pt x="6022213" y="110109"/>
                  </a:lnTo>
                  <a:lnTo>
                    <a:pt x="6030862" y="67240"/>
                  </a:lnTo>
                  <a:lnTo>
                    <a:pt x="6054455" y="32242"/>
                  </a:lnTo>
                  <a:lnTo>
                    <a:pt x="6089453" y="8649"/>
                  </a:lnTo>
                  <a:lnTo>
                    <a:pt x="6132322" y="0"/>
                  </a:lnTo>
                  <a:lnTo>
                    <a:pt x="6175190" y="8649"/>
                  </a:lnTo>
                  <a:lnTo>
                    <a:pt x="6210188" y="32242"/>
                  </a:lnTo>
                  <a:lnTo>
                    <a:pt x="6233781" y="67240"/>
                  </a:lnTo>
                  <a:lnTo>
                    <a:pt x="6242431" y="110109"/>
                  </a:lnTo>
                  <a:lnTo>
                    <a:pt x="6242431" y="1431556"/>
                  </a:lnTo>
                  <a:lnTo>
                    <a:pt x="6233781" y="1474414"/>
                  </a:lnTo>
                  <a:lnTo>
                    <a:pt x="6210188" y="1509414"/>
                  </a:lnTo>
                  <a:lnTo>
                    <a:pt x="6175190" y="1533012"/>
                  </a:lnTo>
                  <a:lnTo>
                    <a:pt x="6132322" y="1541665"/>
                  </a:lnTo>
                  <a:lnTo>
                    <a:pt x="220218" y="1541665"/>
                  </a:lnTo>
                  <a:lnTo>
                    <a:pt x="220218" y="1651787"/>
                  </a:lnTo>
                  <a:lnTo>
                    <a:pt x="211568" y="1694652"/>
                  </a:lnTo>
                  <a:lnTo>
                    <a:pt x="187975" y="1729655"/>
                  </a:lnTo>
                  <a:lnTo>
                    <a:pt x="152977" y="1753255"/>
                  </a:lnTo>
                  <a:lnTo>
                    <a:pt x="110109" y="1761909"/>
                  </a:lnTo>
                  <a:lnTo>
                    <a:pt x="67240" y="1753255"/>
                  </a:lnTo>
                  <a:lnTo>
                    <a:pt x="32242" y="1729655"/>
                  </a:lnTo>
                  <a:lnTo>
                    <a:pt x="8649" y="1694652"/>
                  </a:lnTo>
                  <a:lnTo>
                    <a:pt x="0" y="1651787"/>
                  </a:lnTo>
                  <a:lnTo>
                    <a:pt x="0" y="330327"/>
                  </a:lnTo>
                  <a:close/>
                </a:path>
              </a:pathLst>
            </a:custGeom>
            <a:ln w="9525">
              <a:solidFill>
                <a:srgbClr val="7990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0150" y="4784792"/>
              <a:ext cx="229742" cy="1196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7937" y="4950019"/>
              <a:ext cx="229743" cy="1746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772918" y="5009772"/>
              <a:ext cx="0" cy="1211580"/>
            </a:xfrm>
            <a:custGeom>
              <a:avLst/>
              <a:gdLst/>
              <a:ahLst/>
              <a:cxnLst/>
              <a:rect l="l" t="t" r="r" b="b"/>
              <a:pathLst>
                <a:path h="1211579">
                  <a:moveTo>
                    <a:pt x="0" y="0"/>
                  </a:moveTo>
                  <a:lnTo>
                    <a:pt x="0" y="1211338"/>
                  </a:lnTo>
                </a:path>
              </a:pathLst>
            </a:custGeom>
            <a:ln w="9525">
              <a:solidFill>
                <a:srgbClr val="7990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05479" y="4914650"/>
            <a:ext cx="5041265" cy="118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231F20"/>
                </a:solidFill>
                <a:latin typeface="Arial"/>
                <a:cs typeface="Arial"/>
              </a:rPr>
              <a:t>Nossos</a:t>
            </a:r>
            <a:r>
              <a:rPr sz="3200" b="1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231F20"/>
                </a:solidFill>
                <a:latin typeface="Arial"/>
                <a:cs typeface="Arial"/>
              </a:rPr>
              <a:t>valores</a:t>
            </a:r>
            <a:endParaRPr sz="32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  <a:spcBef>
                <a:spcPts val="20"/>
              </a:spcBef>
            </a:pP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Vida,</a:t>
            </a:r>
            <a:r>
              <a:rPr sz="2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231F20"/>
                </a:solidFill>
                <a:latin typeface="Arial MT"/>
                <a:cs typeface="Arial MT"/>
              </a:rPr>
              <a:t>amor,</a:t>
            </a:r>
            <a:r>
              <a:rPr sz="2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231F20"/>
                </a:solidFill>
                <a:latin typeface="Arial MT"/>
                <a:cs typeface="Arial MT"/>
              </a:rPr>
              <a:t>ética,</a:t>
            </a:r>
            <a:r>
              <a:rPr sz="2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informação,</a:t>
            </a:r>
            <a:r>
              <a:rPr sz="2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parcerias, </a:t>
            </a:r>
            <a:r>
              <a:rPr sz="2200" spc="-59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transparência</a:t>
            </a:r>
            <a:r>
              <a:rPr sz="2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2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 MT"/>
                <a:cs typeface="Arial MT"/>
              </a:rPr>
              <a:t>solidariedade.</a:t>
            </a:r>
            <a:endParaRPr sz="22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89685" y="5262879"/>
            <a:ext cx="1171750" cy="106070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MISSÃO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-4536" y="0"/>
            <a:ext cx="12177395" cy="6400800"/>
            <a:chOff x="-4536" y="0"/>
            <a:chExt cx="12177395" cy="6400800"/>
          </a:xfrm>
        </p:grpSpPr>
        <p:sp>
          <p:nvSpPr>
            <p:cNvPr id="15" name="object 15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12167770" y="0"/>
                  </a:moveTo>
                  <a:lnTo>
                    <a:pt x="0" y="0"/>
                  </a:lnTo>
                  <a:lnTo>
                    <a:pt x="11859415" y="386961"/>
                  </a:lnTo>
                  <a:lnTo>
                    <a:pt x="12167770" y="6390650"/>
                  </a:lnTo>
                  <a:lnTo>
                    <a:pt x="12167770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4394" y="1770063"/>
            <a:ext cx="5923280" cy="3227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sz="2800" spc="-5" dirty="0">
                <a:solidFill>
                  <a:srgbClr val="373537"/>
                </a:solidFill>
                <a:latin typeface="Arial MT"/>
                <a:cs typeface="Arial MT"/>
              </a:rPr>
              <a:t>Pacientes </a:t>
            </a:r>
            <a:r>
              <a:rPr sz="2800" dirty="0">
                <a:solidFill>
                  <a:srgbClr val="373537"/>
                </a:solidFill>
                <a:latin typeface="Arial MT"/>
                <a:cs typeface="Arial MT"/>
              </a:rPr>
              <a:t>com diagnóstico de câncer </a:t>
            </a:r>
            <a:r>
              <a:rPr sz="2800" spc="-76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373537"/>
                </a:solidFill>
                <a:latin typeface="Arial MT"/>
                <a:cs typeface="Arial MT"/>
              </a:rPr>
              <a:t>Cuidadores</a:t>
            </a:r>
            <a:endParaRPr sz="2800">
              <a:latin typeface="Arial MT"/>
              <a:cs typeface="Arial MT"/>
            </a:endParaRPr>
          </a:p>
          <a:p>
            <a:pPr marL="12700" marR="2321560">
              <a:lnSpc>
                <a:spcPts val="5040"/>
              </a:lnSpc>
              <a:spcBef>
                <a:spcPts val="250"/>
              </a:spcBef>
            </a:pPr>
            <a:r>
              <a:rPr sz="2800" spc="-5" dirty="0">
                <a:solidFill>
                  <a:srgbClr val="373537"/>
                </a:solidFill>
                <a:latin typeface="Arial MT"/>
                <a:cs typeface="Arial MT"/>
              </a:rPr>
              <a:t>Familiares </a:t>
            </a:r>
            <a:r>
              <a:rPr sz="2800" dirty="0">
                <a:solidFill>
                  <a:srgbClr val="373537"/>
                </a:solidFill>
                <a:latin typeface="Arial MT"/>
                <a:cs typeface="Arial MT"/>
              </a:rPr>
              <a:t> Profissionais</a:t>
            </a:r>
            <a:r>
              <a:rPr sz="2800" spc="-3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373537"/>
                </a:solidFill>
                <a:latin typeface="Arial MT"/>
                <a:cs typeface="Arial MT"/>
              </a:rPr>
              <a:t>da</a:t>
            </a:r>
            <a:r>
              <a:rPr sz="2800" spc="-2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373537"/>
                </a:solidFill>
                <a:latin typeface="Arial MT"/>
                <a:cs typeface="Arial MT"/>
              </a:rPr>
              <a:t>saúde </a:t>
            </a:r>
            <a:r>
              <a:rPr sz="2800" spc="-76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373537"/>
                </a:solidFill>
                <a:latin typeface="Arial MT"/>
                <a:cs typeface="Arial MT"/>
              </a:rPr>
              <a:t>Sociedade </a:t>
            </a:r>
            <a:r>
              <a:rPr sz="2800" dirty="0">
                <a:solidFill>
                  <a:srgbClr val="373537"/>
                </a:solidFill>
                <a:latin typeface="Arial MT"/>
                <a:cs typeface="Arial MT"/>
              </a:rPr>
              <a:t>em</a:t>
            </a:r>
            <a:r>
              <a:rPr sz="2800" spc="-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373537"/>
                </a:solidFill>
                <a:latin typeface="Arial MT"/>
                <a:cs typeface="Arial MT"/>
              </a:rPr>
              <a:t>geral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41275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PÚBLICO</a:t>
            </a:r>
            <a:r>
              <a:rPr sz="4400" b="0" spc="-80" dirty="0">
                <a:latin typeface="Arial MT"/>
                <a:cs typeface="Arial MT"/>
              </a:rPr>
              <a:t> </a:t>
            </a:r>
            <a:r>
              <a:rPr sz="4400" b="0" dirty="0">
                <a:latin typeface="Arial MT"/>
                <a:cs typeface="Arial MT"/>
              </a:rPr>
              <a:t>ALVO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4536" y="0"/>
            <a:ext cx="12177395" cy="6400800"/>
            <a:chOff x="-4536" y="0"/>
            <a:chExt cx="12177395" cy="6400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9370" y="5262806"/>
              <a:ext cx="1171565" cy="10609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9574" y="2171699"/>
              <a:ext cx="195580" cy="2760345"/>
            </a:xfrm>
            <a:custGeom>
              <a:avLst/>
              <a:gdLst/>
              <a:ahLst/>
              <a:cxnLst/>
              <a:rect l="l" t="t" r="r" b="b"/>
              <a:pathLst>
                <a:path w="195580" h="2760345">
                  <a:moveTo>
                    <a:pt x="190500" y="2569718"/>
                  </a:moveTo>
                  <a:lnTo>
                    <a:pt x="0" y="2569718"/>
                  </a:lnTo>
                  <a:lnTo>
                    <a:pt x="0" y="2760218"/>
                  </a:lnTo>
                  <a:lnTo>
                    <a:pt x="190500" y="2760218"/>
                  </a:lnTo>
                  <a:lnTo>
                    <a:pt x="190500" y="2569718"/>
                  </a:lnTo>
                  <a:close/>
                </a:path>
                <a:path w="195580" h="2760345">
                  <a:moveTo>
                    <a:pt x="190500" y="1929638"/>
                  </a:moveTo>
                  <a:lnTo>
                    <a:pt x="0" y="1929638"/>
                  </a:lnTo>
                  <a:lnTo>
                    <a:pt x="0" y="2120138"/>
                  </a:lnTo>
                  <a:lnTo>
                    <a:pt x="190500" y="2120138"/>
                  </a:lnTo>
                  <a:lnTo>
                    <a:pt x="190500" y="1929638"/>
                  </a:lnTo>
                  <a:close/>
                </a:path>
                <a:path w="195580" h="2760345">
                  <a:moveTo>
                    <a:pt x="190500" y="1283462"/>
                  </a:moveTo>
                  <a:lnTo>
                    <a:pt x="0" y="1283462"/>
                  </a:lnTo>
                  <a:lnTo>
                    <a:pt x="0" y="1473962"/>
                  </a:lnTo>
                  <a:lnTo>
                    <a:pt x="190500" y="1473962"/>
                  </a:lnTo>
                  <a:lnTo>
                    <a:pt x="190500" y="1283462"/>
                  </a:lnTo>
                  <a:close/>
                </a:path>
                <a:path w="195580" h="2760345">
                  <a:moveTo>
                    <a:pt x="192062" y="661428"/>
                  </a:moveTo>
                  <a:lnTo>
                    <a:pt x="1562" y="661428"/>
                  </a:lnTo>
                  <a:lnTo>
                    <a:pt x="1562" y="851928"/>
                  </a:lnTo>
                  <a:lnTo>
                    <a:pt x="192062" y="851928"/>
                  </a:lnTo>
                  <a:lnTo>
                    <a:pt x="192062" y="661428"/>
                  </a:lnTo>
                  <a:close/>
                </a:path>
                <a:path w="195580" h="2760345">
                  <a:moveTo>
                    <a:pt x="195326" y="0"/>
                  </a:moveTo>
                  <a:lnTo>
                    <a:pt x="4826" y="0"/>
                  </a:lnTo>
                  <a:lnTo>
                    <a:pt x="4826" y="190500"/>
                  </a:lnTo>
                  <a:lnTo>
                    <a:pt x="195326" y="190500"/>
                  </a:lnTo>
                  <a:lnTo>
                    <a:pt x="195326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31642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OBJETIVOS</a:t>
            </a:r>
            <a:endParaRPr sz="44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36294" y="1574738"/>
            <a:ext cx="6913245" cy="4417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56944">
              <a:lnSpc>
                <a:spcPct val="150000"/>
              </a:lnSpc>
              <a:spcBef>
                <a:spcPts val="105"/>
              </a:spcBef>
            </a:pP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Redução da mortalidade por câncer; </a:t>
            </a:r>
            <a:r>
              <a:rPr sz="2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Qualidade</a:t>
            </a:r>
            <a:r>
              <a:rPr sz="2400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vida</a:t>
            </a:r>
            <a:r>
              <a:rPr sz="2400" spc="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dos</a:t>
            </a:r>
            <a:r>
              <a:rPr sz="2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pacientes</a:t>
            </a:r>
            <a:r>
              <a:rPr sz="24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24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câncer; </a:t>
            </a:r>
            <a:r>
              <a:rPr sz="2400" spc="-65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Garantia</a:t>
            </a:r>
            <a:r>
              <a:rPr sz="2400" spc="-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 direitos;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Empoderamento</a:t>
            </a:r>
            <a:r>
              <a:rPr sz="2400" spc="-6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dos</a:t>
            </a:r>
            <a:r>
              <a:rPr sz="2400" spc="-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pacientes;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ts val="4320"/>
              </a:lnSpc>
              <a:spcBef>
                <a:spcPts val="385"/>
              </a:spcBef>
            </a:pP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Diagnóstico</a:t>
            </a:r>
            <a:r>
              <a:rPr sz="2400" spc="-3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2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tratamento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com</a:t>
            </a:r>
            <a:r>
              <a:rPr sz="2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qualidade</a:t>
            </a:r>
            <a:r>
              <a:rPr sz="2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24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rapidez; </a:t>
            </a:r>
            <a:r>
              <a:rPr sz="2400" spc="-65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Controle social</a:t>
            </a:r>
            <a:r>
              <a:rPr sz="24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24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i="1" spc="-5" dirty="0">
                <a:solidFill>
                  <a:srgbClr val="231F20"/>
                </a:solidFill>
                <a:latin typeface="Arial"/>
                <a:cs typeface="Arial"/>
              </a:rPr>
              <a:t>advocacy</a:t>
            </a:r>
            <a:r>
              <a:rPr sz="2400" i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em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políticas</a:t>
            </a:r>
            <a:r>
              <a:rPr sz="2400" spc="3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públicas; </a:t>
            </a:r>
            <a:r>
              <a:rPr sz="24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Incorporação</a:t>
            </a:r>
            <a:r>
              <a:rPr sz="2400" spc="-3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de tecnologias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em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saúde;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Defesa</a:t>
            </a:r>
            <a:r>
              <a:rPr sz="2400" spc="-3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do</a:t>
            </a:r>
            <a:r>
              <a:rPr sz="2400" spc="-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SUS!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4536" y="0"/>
            <a:ext cx="12177395" cy="6400800"/>
            <a:chOff x="-4536" y="0"/>
            <a:chExt cx="12177395" cy="6400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9370" y="5262806"/>
              <a:ext cx="1171565" cy="10609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1860" y="1887727"/>
              <a:ext cx="195580" cy="4026535"/>
            </a:xfrm>
            <a:custGeom>
              <a:avLst/>
              <a:gdLst/>
              <a:ahLst/>
              <a:cxnLst/>
              <a:rect l="l" t="t" r="r" b="b"/>
              <a:pathLst>
                <a:path w="195580" h="4026535">
                  <a:moveTo>
                    <a:pt x="190500" y="548640"/>
                  </a:moveTo>
                  <a:lnTo>
                    <a:pt x="0" y="548640"/>
                  </a:lnTo>
                  <a:lnTo>
                    <a:pt x="0" y="739140"/>
                  </a:lnTo>
                  <a:lnTo>
                    <a:pt x="190500" y="739140"/>
                  </a:lnTo>
                  <a:lnTo>
                    <a:pt x="190500" y="548640"/>
                  </a:lnTo>
                  <a:close/>
                </a:path>
                <a:path w="195580" h="4026535">
                  <a:moveTo>
                    <a:pt x="195072" y="3835908"/>
                  </a:moveTo>
                  <a:lnTo>
                    <a:pt x="4572" y="3835908"/>
                  </a:lnTo>
                  <a:lnTo>
                    <a:pt x="4572" y="4026408"/>
                  </a:lnTo>
                  <a:lnTo>
                    <a:pt x="195072" y="4026408"/>
                  </a:lnTo>
                  <a:lnTo>
                    <a:pt x="195072" y="3835908"/>
                  </a:lnTo>
                  <a:close/>
                </a:path>
                <a:path w="195580" h="4026535">
                  <a:moveTo>
                    <a:pt x="195072" y="3291840"/>
                  </a:moveTo>
                  <a:lnTo>
                    <a:pt x="4572" y="3291840"/>
                  </a:lnTo>
                  <a:lnTo>
                    <a:pt x="4572" y="3482340"/>
                  </a:lnTo>
                  <a:lnTo>
                    <a:pt x="195072" y="3482340"/>
                  </a:lnTo>
                  <a:lnTo>
                    <a:pt x="195072" y="3291840"/>
                  </a:lnTo>
                  <a:close/>
                </a:path>
                <a:path w="195580" h="4026535">
                  <a:moveTo>
                    <a:pt x="195072" y="2743200"/>
                  </a:moveTo>
                  <a:lnTo>
                    <a:pt x="4572" y="2743200"/>
                  </a:lnTo>
                  <a:lnTo>
                    <a:pt x="4572" y="2933700"/>
                  </a:lnTo>
                  <a:lnTo>
                    <a:pt x="195072" y="2933700"/>
                  </a:lnTo>
                  <a:lnTo>
                    <a:pt x="195072" y="2743200"/>
                  </a:lnTo>
                  <a:close/>
                </a:path>
                <a:path w="195580" h="4026535">
                  <a:moveTo>
                    <a:pt x="195072" y="2194560"/>
                  </a:moveTo>
                  <a:lnTo>
                    <a:pt x="4572" y="2194560"/>
                  </a:lnTo>
                  <a:lnTo>
                    <a:pt x="4572" y="2385060"/>
                  </a:lnTo>
                  <a:lnTo>
                    <a:pt x="195072" y="2385060"/>
                  </a:lnTo>
                  <a:lnTo>
                    <a:pt x="195072" y="2194560"/>
                  </a:lnTo>
                  <a:close/>
                </a:path>
                <a:path w="195580" h="4026535">
                  <a:moveTo>
                    <a:pt x="195072" y="1636776"/>
                  </a:moveTo>
                  <a:lnTo>
                    <a:pt x="4572" y="1636776"/>
                  </a:lnTo>
                  <a:lnTo>
                    <a:pt x="4572" y="1827276"/>
                  </a:lnTo>
                  <a:lnTo>
                    <a:pt x="195072" y="1827276"/>
                  </a:lnTo>
                  <a:lnTo>
                    <a:pt x="195072" y="1636776"/>
                  </a:lnTo>
                  <a:close/>
                </a:path>
                <a:path w="195580" h="4026535">
                  <a:moveTo>
                    <a:pt x="195072" y="1088136"/>
                  </a:moveTo>
                  <a:lnTo>
                    <a:pt x="4572" y="1088136"/>
                  </a:lnTo>
                  <a:lnTo>
                    <a:pt x="4572" y="1278636"/>
                  </a:lnTo>
                  <a:lnTo>
                    <a:pt x="195072" y="1278636"/>
                  </a:lnTo>
                  <a:lnTo>
                    <a:pt x="195072" y="1088136"/>
                  </a:lnTo>
                  <a:close/>
                </a:path>
                <a:path w="195580" h="4026535">
                  <a:moveTo>
                    <a:pt x="195072" y="0"/>
                  </a:moveTo>
                  <a:lnTo>
                    <a:pt x="4572" y="0"/>
                  </a:lnTo>
                  <a:lnTo>
                    <a:pt x="4572" y="190500"/>
                  </a:lnTo>
                  <a:lnTo>
                    <a:pt x="195072" y="190500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8" y="632528"/>
            <a:ext cx="27285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ATUAÇÃO</a:t>
            </a:r>
            <a:endParaRPr sz="44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74394" y="1783148"/>
            <a:ext cx="9681210" cy="362331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Executa</a:t>
            </a:r>
            <a:r>
              <a:rPr sz="24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projetos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promove</a:t>
            </a:r>
            <a:r>
              <a:rPr sz="24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campanhas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2400" spc="-6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prevenção</a:t>
            </a:r>
            <a:r>
              <a:rPr sz="24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dirty="0">
                <a:solidFill>
                  <a:srgbClr val="231F20"/>
                </a:solidFill>
                <a:latin typeface="Arial MT"/>
                <a:cs typeface="Arial MT"/>
              </a:rPr>
              <a:t>conscientização;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dirty="0">
                <a:solidFill>
                  <a:srgbClr val="373537"/>
                </a:solidFill>
                <a:latin typeface="Arial MT"/>
                <a:cs typeface="Arial MT"/>
              </a:rPr>
              <a:t>Oferece</a:t>
            </a:r>
            <a:r>
              <a:rPr sz="2400" spc="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373537"/>
                </a:solidFill>
                <a:latin typeface="Arial MT"/>
                <a:cs typeface="Arial MT"/>
              </a:rPr>
              <a:t>serviços</a:t>
            </a:r>
            <a:r>
              <a:rPr sz="2400" spc="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de</a:t>
            </a:r>
            <a:r>
              <a:rPr sz="2400" spc="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assistência</a:t>
            </a:r>
            <a:r>
              <a:rPr sz="2400" spc="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aos</a:t>
            </a:r>
            <a:r>
              <a:rPr sz="2400" spc="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pacientes,</a:t>
            </a:r>
            <a:r>
              <a:rPr sz="2400" spc="2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familiares</a:t>
            </a:r>
            <a:r>
              <a:rPr sz="2400" spc="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e</a:t>
            </a:r>
            <a:r>
              <a:rPr sz="2400" spc="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cuidadores;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645"/>
              </a:spcBef>
            </a:pPr>
            <a:r>
              <a:rPr sz="2400" dirty="0">
                <a:solidFill>
                  <a:srgbClr val="373537"/>
                </a:solidFill>
                <a:latin typeface="Arial MT"/>
                <a:cs typeface="Arial MT"/>
              </a:rPr>
              <a:t>Empodera</a:t>
            </a:r>
            <a:r>
              <a:rPr sz="2400" spc="-2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os pacientes</a:t>
            </a:r>
            <a:r>
              <a:rPr sz="2400" spc="-1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como indivíduos </a:t>
            </a:r>
            <a:r>
              <a:rPr sz="2400" dirty="0">
                <a:solidFill>
                  <a:srgbClr val="373537"/>
                </a:solidFill>
                <a:latin typeface="Arial MT"/>
                <a:cs typeface="Arial MT"/>
              </a:rPr>
              <a:t>e</a:t>
            </a:r>
            <a:r>
              <a:rPr sz="2400" spc="-1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ativistas da causa;</a:t>
            </a:r>
            <a:endParaRPr sz="2400">
              <a:latin typeface="Arial MT"/>
              <a:cs typeface="Arial MT"/>
            </a:endParaRPr>
          </a:p>
          <a:p>
            <a:pPr marL="12700" marR="563245">
              <a:lnSpc>
                <a:spcPct val="150000"/>
              </a:lnSpc>
              <a:spcBef>
                <a:spcPts val="1205"/>
              </a:spcBef>
            </a:pP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Busca</a:t>
            </a:r>
            <a:r>
              <a:rPr sz="2400" spc="2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melhores</a:t>
            </a:r>
            <a:r>
              <a:rPr sz="2400" spc="2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políticas</a:t>
            </a:r>
            <a:r>
              <a:rPr sz="2400" spc="2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públicas</a:t>
            </a:r>
            <a:r>
              <a:rPr sz="2400" spc="2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para</a:t>
            </a:r>
            <a:r>
              <a:rPr sz="2400" spc="2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redução</a:t>
            </a:r>
            <a:r>
              <a:rPr sz="2400" spc="2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da</a:t>
            </a:r>
            <a:r>
              <a:rPr sz="2400" spc="2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mortalidade</a:t>
            </a:r>
            <a:r>
              <a:rPr sz="2400" spc="20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por </a:t>
            </a:r>
            <a:r>
              <a:rPr sz="2400" spc="-65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câncer</a:t>
            </a:r>
            <a:r>
              <a:rPr sz="2400" spc="-1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373537"/>
                </a:solidFill>
                <a:latin typeface="Arial MT"/>
                <a:cs typeface="Arial MT"/>
              </a:rPr>
              <a:t>-</a:t>
            </a:r>
            <a:r>
              <a:rPr sz="2400" spc="-5" dirty="0">
                <a:solidFill>
                  <a:srgbClr val="373537"/>
                </a:solidFill>
                <a:latin typeface="Arial MT"/>
                <a:cs typeface="Arial MT"/>
              </a:rPr>
              <a:t> </a:t>
            </a:r>
            <a:r>
              <a:rPr sz="2400" i="1" spc="-5" dirty="0">
                <a:solidFill>
                  <a:srgbClr val="373537"/>
                </a:solidFill>
                <a:latin typeface="Arial"/>
                <a:cs typeface="Arial"/>
              </a:rPr>
              <a:t>Advocacy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4536" y="0"/>
            <a:ext cx="12177395" cy="6400800"/>
            <a:chOff x="-4536" y="0"/>
            <a:chExt cx="12177395" cy="6400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0487" y="5262806"/>
              <a:ext cx="1171574" cy="10609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7862" y="2084069"/>
              <a:ext cx="196850" cy="2701925"/>
            </a:xfrm>
            <a:custGeom>
              <a:avLst/>
              <a:gdLst/>
              <a:ahLst/>
              <a:cxnLst/>
              <a:rect l="l" t="t" r="r" b="b"/>
              <a:pathLst>
                <a:path w="196850" h="2701925">
                  <a:moveTo>
                    <a:pt x="190500" y="1115060"/>
                  </a:moveTo>
                  <a:lnTo>
                    <a:pt x="0" y="1115060"/>
                  </a:lnTo>
                  <a:lnTo>
                    <a:pt x="0" y="1305560"/>
                  </a:lnTo>
                  <a:lnTo>
                    <a:pt x="190500" y="1305560"/>
                  </a:lnTo>
                  <a:lnTo>
                    <a:pt x="190500" y="1115060"/>
                  </a:lnTo>
                  <a:close/>
                </a:path>
                <a:path w="196850" h="2701925">
                  <a:moveTo>
                    <a:pt x="196596" y="2511044"/>
                  </a:moveTo>
                  <a:lnTo>
                    <a:pt x="6096" y="2511044"/>
                  </a:lnTo>
                  <a:lnTo>
                    <a:pt x="6096" y="2701544"/>
                  </a:lnTo>
                  <a:lnTo>
                    <a:pt x="196596" y="2701544"/>
                  </a:lnTo>
                  <a:lnTo>
                    <a:pt x="196596" y="2511044"/>
                  </a:lnTo>
                  <a:close/>
                </a:path>
                <a:path w="196850" h="2701925">
                  <a:moveTo>
                    <a:pt x="196596" y="1803908"/>
                  </a:moveTo>
                  <a:lnTo>
                    <a:pt x="6096" y="1803908"/>
                  </a:lnTo>
                  <a:lnTo>
                    <a:pt x="6096" y="1994408"/>
                  </a:lnTo>
                  <a:lnTo>
                    <a:pt x="196596" y="1994408"/>
                  </a:lnTo>
                  <a:lnTo>
                    <a:pt x="196596" y="1803908"/>
                  </a:lnTo>
                  <a:close/>
                </a:path>
                <a:path w="196850" h="2701925">
                  <a:moveTo>
                    <a:pt x="196596" y="0"/>
                  </a:moveTo>
                  <a:lnTo>
                    <a:pt x="6096" y="0"/>
                  </a:lnTo>
                  <a:lnTo>
                    <a:pt x="6096" y="190500"/>
                  </a:lnTo>
                  <a:lnTo>
                    <a:pt x="196596" y="190500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769294"/>
            <a:ext cx="87630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400" b="0" dirty="0">
                <a:latin typeface="Arial MT"/>
                <a:cs typeface="Arial MT"/>
              </a:rPr>
              <a:t>RECONHECIMENTO SOCIAL</a:t>
            </a:r>
            <a:endParaRPr sz="4400"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"/>
            <a:ext cx="12168505" cy="6391281"/>
            <a:chOff x="0" y="6"/>
            <a:chExt cx="12168505" cy="6391281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0487" y="5262806"/>
              <a:ext cx="1171574" cy="10609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69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5" y="12"/>
              <a:ext cx="12167870" cy="6391275"/>
            </a:xfrm>
            <a:custGeom>
              <a:avLst/>
              <a:gdLst/>
              <a:ahLst/>
              <a:cxnLst/>
              <a:rect l="l" t="t" r="r" b="b"/>
              <a:pathLst>
                <a:path w="12167870" h="6391275">
                  <a:moveTo>
                    <a:pt x="0" y="0"/>
                  </a:moveTo>
                  <a:lnTo>
                    <a:pt x="11859415" y="386961"/>
                  </a:lnTo>
                  <a:lnTo>
                    <a:pt x="12167770" y="6390650"/>
                  </a:lnTo>
                </a:path>
              </a:pathLst>
            </a:custGeom>
            <a:ln w="9525">
              <a:solidFill>
                <a:srgbClr val="5399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5CAD47A-B3C2-4836-AD07-23825335A820}"/>
              </a:ext>
            </a:extLst>
          </p:cNvPr>
          <p:cNvSpPr txBox="1"/>
          <p:nvPr/>
        </p:nvSpPr>
        <p:spPr>
          <a:xfrm>
            <a:off x="749300" y="2432050"/>
            <a:ext cx="10972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A AMUCC tem reconhecida utilidade pública tanto na esfera estadual quanto na municipal.</a:t>
            </a:r>
          </a:p>
          <a:p>
            <a:endParaRPr lang="pt-BR" sz="2400" dirty="0"/>
          </a:p>
          <a:p>
            <a:r>
              <a:rPr lang="pt-BR" sz="2400" dirty="0"/>
              <a:t>Além disso recebemos por meio das voluntárias Jurema Santos e Leoni Margarida </a:t>
            </a:r>
            <a:r>
              <a:rPr lang="pt-BR" sz="2400" dirty="0" err="1"/>
              <a:t>Simm</a:t>
            </a:r>
            <a:r>
              <a:rPr lang="pt-BR" sz="2400" dirty="0"/>
              <a:t>, a comenda do Legislativo Catarinense e Homenagens ao Outubro Rosa  na Câmara Municipal. E por meio também da voluntária Leoni Margarida </a:t>
            </a:r>
            <a:r>
              <a:rPr lang="pt-BR" sz="2400" dirty="0" err="1"/>
              <a:t>Simmm</a:t>
            </a:r>
            <a:r>
              <a:rPr lang="pt-BR" sz="2400" dirty="0"/>
              <a:t> recebemos também, o Prêmio Maricota e eu o </a:t>
            </a:r>
            <a:r>
              <a:rPr lang="pt-BR" sz="2400" dirty="0" err="1"/>
              <a:t>Anitas</a:t>
            </a:r>
            <a:r>
              <a:rPr lang="pt-BR" sz="2400" dirty="0"/>
              <a:t> Libertas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5093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0487" y="5262806"/>
            <a:ext cx="1171574" cy="10609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7517" y="577282"/>
            <a:ext cx="3039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PROJETOS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2425" y="1452247"/>
            <a:ext cx="5151755" cy="4824730"/>
            <a:chOff x="352425" y="1452247"/>
            <a:chExt cx="5151755" cy="4824730"/>
          </a:xfrm>
        </p:grpSpPr>
        <p:sp>
          <p:nvSpPr>
            <p:cNvPr id="5" name="object 5"/>
            <p:cNvSpPr/>
            <p:nvPr/>
          </p:nvSpPr>
          <p:spPr>
            <a:xfrm>
              <a:off x="358775" y="1458976"/>
              <a:ext cx="5139055" cy="4812030"/>
            </a:xfrm>
            <a:custGeom>
              <a:avLst/>
              <a:gdLst/>
              <a:ahLst/>
              <a:cxnLst/>
              <a:rect l="l" t="t" r="r" b="b"/>
              <a:pathLst>
                <a:path w="5139055" h="4812030">
                  <a:moveTo>
                    <a:pt x="5138674" y="0"/>
                  </a:moveTo>
                  <a:lnTo>
                    <a:pt x="0" y="0"/>
                  </a:lnTo>
                  <a:lnTo>
                    <a:pt x="0" y="4811649"/>
                  </a:lnTo>
                  <a:lnTo>
                    <a:pt x="5138674" y="4811649"/>
                  </a:lnTo>
                  <a:lnTo>
                    <a:pt x="5138674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2425" y="1452257"/>
              <a:ext cx="5151755" cy="4824730"/>
            </a:xfrm>
            <a:custGeom>
              <a:avLst/>
              <a:gdLst/>
              <a:ahLst/>
              <a:cxnLst/>
              <a:rect l="l" t="t" r="r" b="b"/>
              <a:pathLst>
                <a:path w="5151755" h="4824730">
                  <a:moveTo>
                    <a:pt x="5151374" y="0"/>
                  </a:moveTo>
                  <a:lnTo>
                    <a:pt x="5138674" y="0"/>
                  </a:lnTo>
                  <a:lnTo>
                    <a:pt x="5138674" y="12700"/>
                  </a:lnTo>
                  <a:lnTo>
                    <a:pt x="5138674" y="4812030"/>
                  </a:lnTo>
                  <a:lnTo>
                    <a:pt x="12700" y="4812030"/>
                  </a:lnTo>
                  <a:lnTo>
                    <a:pt x="12700" y="12700"/>
                  </a:lnTo>
                  <a:lnTo>
                    <a:pt x="5138674" y="12700"/>
                  </a:lnTo>
                  <a:lnTo>
                    <a:pt x="5138674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812030"/>
                  </a:lnTo>
                  <a:lnTo>
                    <a:pt x="0" y="4824730"/>
                  </a:lnTo>
                  <a:lnTo>
                    <a:pt x="6350" y="4824730"/>
                  </a:lnTo>
                  <a:lnTo>
                    <a:pt x="5151374" y="4824730"/>
                  </a:lnTo>
                  <a:lnTo>
                    <a:pt x="5151374" y="4818380"/>
                  </a:lnTo>
                  <a:lnTo>
                    <a:pt x="5151374" y="4812030"/>
                  </a:lnTo>
                  <a:lnTo>
                    <a:pt x="5151374" y="12700"/>
                  </a:lnTo>
                  <a:lnTo>
                    <a:pt x="5151374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58775" y="4455798"/>
            <a:ext cx="513905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marR="18034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Apoiar o paciente e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familiares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com </a:t>
            </a:r>
            <a:r>
              <a:rPr sz="2000" spc="-10" dirty="0">
                <a:solidFill>
                  <a:srgbClr val="2D3E4E"/>
                </a:solidFill>
                <a:latin typeface="Arial MT"/>
                <a:cs typeface="Arial MT"/>
              </a:rPr>
              <a:t>terapias </a:t>
            </a:r>
            <a:r>
              <a:rPr sz="2000" spc="-54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integrativas,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informações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sobre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direitos 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relativos ao acesso, diagnóstico,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tratamento,</a:t>
            </a:r>
            <a:r>
              <a:rPr sz="2000" spc="-9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previdência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social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e outros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10173" y="1452247"/>
            <a:ext cx="4821555" cy="4805680"/>
            <a:chOff x="5710173" y="1452247"/>
            <a:chExt cx="4821555" cy="4805680"/>
          </a:xfrm>
        </p:grpSpPr>
        <p:sp>
          <p:nvSpPr>
            <p:cNvPr id="9" name="object 9"/>
            <p:cNvSpPr/>
            <p:nvPr/>
          </p:nvSpPr>
          <p:spPr>
            <a:xfrm>
              <a:off x="5716523" y="1458976"/>
              <a:ext cx="4808855" cy="4792980"/>
            </a:xfrm>
            <a:custGeom>
              <a:avLst/>
              <a:gdLst/>
              <a:ahLst/>
              <a:cxnLst/>
              <a:rect l="l" t="t" r="r" b="b"/>
              <a:pathLst>
                <a:path w="4808855" h="4792980">
                  <a:moveTo>
                    <a:pt x="4808474" y="0"/>
                  </a:moveTo>
                  <a:lnTo>
                    <a:pt x="0" y="0"/>
                  </a:lnTo>
                  <a:lnTo>
                    <a:pt x="0" y="4792599"/>
                  </a:lnTo>
                  <a:lnTo>
                    <a:pt x="4808474" y="4792599"/>
                  </a:lnTo>
                  <a:lnTo>
                    <a:pt x="4808474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10174" y="1452257"/>
              <a:ext cx="4821555" cy="4805680"/>
            </a:xfrm>
            <a:custGeom>
              <a:avLst/>
              <a:gdLst/>
              <a:ahLst/>
              <a:cxnLst/>
              <a:rect l="l" t="t" r="r" b="b"/>
              <a:pathLst>
                <a:path w="4821555" h="4805680">
                  <a:moveTo>
                    <a:pt x="4821174" y="0"/>
                  </a:moveTo>
                  <a:lnTo>
                    <a:pt x="4808474" y="0"/>
                  </a:lnTo>
                  <a:lnTo>
                    <a:pt x="4808474" y="12700"/>
                  </a:lnTo>
                  <a:lnTo>
                    <a:pt x="4808474" y="4792980"/>
                  </a:lnTo>
                  <a:lnTo>
                    <a:pt x="12700" y="4792980"/>
                  </a:lnTo>
                  <a:lnTo>
                    <a:pt x="12700" y="12700"/>
                  </a:lnTo>
                  <a:lnTo>
                    <a:pt x="4808474" y="12700"/>
                  </a:lnTo>
                  <a:lnTo>
                    <a:pt x="4808474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792980"/>
                  </a:lnTo>
                  <a:lnTo>
                    <a:pt x="0" y="4805680"/>
                  </a:lnTo>
                  <a:lnTo>
                    <a:pt x="6350" y="4805680"/>
                  </a:lnTo>
                  <a:lnTo>
                    <a:pt x="4821174" y="4805680"/>
                  </a:lnTo>
                  <a:lnTo>
                    <a:pt x="4821174" y="4799330"/>
                  </a:lnTo>
                  <a:lnTo>
                    <a:pt x="4821174" y="4792980"/>
                  </a:lnTo>
                  <a:lnTo>
                    <a:pt x="4821174" y="12700"/>
                  </a:lnTo>
                  <a:lnTo>
                    <a:pt x="4821174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16523" y="4446273"/>
            <a:ext cx="480885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 marR="37084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Fortalecer organizações </a:t>
            </a:r>
            <a:r>
              <a:rPr sz="2000" spc="-10" dirty="0">
                <a:solidFill>
                  <a:srgbClr val="2D3E4E"/>
                </a:solidFill>
                <a:latin typeface="Arial MT"/>
                <a:cs typeface="Arial MT"/>
              </a:rPr>
              <a:t>que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atuam na </a:t>
            </a:r>
            <a:r>
              <a:rPr sz="2000" spc="-54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causa do câncer no Estado de Santa </a:t>
            </a:r>
            <a:r>
              <a:rPr sz="2000" spc="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Catarina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6"/>
            <a:ext cx="12168505" cy="6483985"/>
            <a:chOff x="0" y="6"/>
            <a:chExt cx="12168505" cy="648398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6060" y="1902460"/>
              <a:ext cx="3479800" cy="19634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24" y="1868424"/>
              <a:ext cx="3349625" cy="18319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34480" y="1902460"/>
              <a:ext cx="3169932" cy="20066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0825" y="1868551"/>
              <a:ext cx="3038475" cy="187477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56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"/>
              <a:ext cx="12168505" cy="6483985"/>
            </a:xfrm>
            <a:custGeom>
              <a:avLst/>
              <a:gdLst/>
              <a:ahLst/>
              <a:cxnLst/>
              <a:rect l="l" t="t" r="r" b="b"/>
              <a:pathLst>
                <a:path w="12168505" h="6483985">
                  <a:moveTo>
                    <a:pt x="12167997" y="0"/>
                  </a:moveTo>
                  <a:lnTo>
                    <a:pt x="0" y="0"/>
                  </a:lnTo>
                  <a:lnTo>
                    <a:pt x="0" y="4762"/>
                  </a:lnTo>
                  <a:lnTo>
                    <a:pt x="11855107" y="391579"/>
                  </a:lnTo>
                  <a:lnTo>
                    <a:pt x="12167997" y="6483705"/>
                  </a:lnTo>
                  <a:lnTo>
                    <a:pt x="12167997" y="6297879"/>
                  </a:lnTo>
                  <a:lnTo>
                    <a:pt x="11864174" y="382346"/>
                  </a:lnTo>
                  <a:lnTo>
                    <a:pt x="291985" y="4749"/>
                  </a:lnTo>
                  <a:lnTo>
                    <a:pt x="12167997" y="4749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539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0487" y="5262806"/>
            <a:ext cx="1171574" cy="10609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5169" y="336236"/>
            <a:ext cx="3039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Arial MT"/>
                <a:cs typeface="Arial MT"/>
              </a:rPr>
              <a:t>PROJETOS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9112" y="1452247"/>
            <a:ext cx="4984750" cy="4824730"/>
            <a:chOff x="519112" y="1452247"/>
            <a:chExt cx="4984750" cy="4824730"/>
          </a:xfrm>
        </p:grpSpPr>
        <p:sp>
          <p:nvSpPr>
            <p:cNvPr id="5" name="object 5"/>
            <p:cNvSpPr/>
            <p:nvPr/>
          </p:nvSpPr>
          <p:spPr>
            <a:xfrm>
              <a:off x="525462" y="1458976"/>
              <a:ext cx="4972050" cy="4812030"/>
            </a:xfrm>
            <a:custGeom>
              <a:avLst/>
              <a:gdLst/>
              <a:ahLst/>
              <a:cxnLst/>
              <a:rect l="l" t="t" r="r" b="b"/>
              <a:pathLst>
                <a:path w="4972050" h="4812030">
                  <a:moveTo>
                    <a:pt x="4972050" y="0"/>
                  </a:moveTo>
                  <a:lnTo>
                    <a:pt x="0" y="0"/>
                  </a:lnTo>
                  <a:lnTo>
                    <a:pt x="0" y="4811649"/>
                  </a:lnTo>
                  <a:lnTo>
                    <a:pt x="4972050" y="4811649"/>
                  </a:lnTo>
                  <a:lnTo>
                    <a:pt x="4972050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9112" y="1452257"/>
              <a:ext cx="4984750" cy="4824730"/>
            </a:xfrm>
            <a:custGeom>
              <a:avLst/>
              <a:gdLst/>
              <a:ahLst/>
              <a:cxnLst/>
              <a:rect l="l" t="t" r="r" b="b"/>
              <a:pathLst>
                <a:path w="4984750" h="4824730">
                  <a:moveTo>
                    <a:pt x="4984750" y="0"/>
                  </a:moveTo>
                  <a:lnTo>
                    <a:pt x="4972050" y="0"/>
                  </a:lnTo>
                  <a:lnTo>
                    <a:pt x="4972050" y="12700"/>
                  </a:lnTo>
                  <a:lnTo>
                    <a:pt x="4972050" y="4812030"/>
                  </a:lnTo>
                  <a:lnTo>
                    <a:pt x="12700" y="4812030"/>
                  </a:lnTo>
                  <a:lnTo>
                    <a:pt x="12700" y="12700"/>
                  </a:lnTo>
                  <a:lnTo>
                    <a:pt x="4972050" y="12700"/>
                  </a:lnTo>
                  <a:lnTo>
                    <a:pt x="4972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812030"/>
                  </a:lnTo>
                  <a:lnTo>
                    <a:pt x="0" y="4824730"/>
                  </a:lnTo>
                  <a:lnTo>
                    <a:pt x="6350" y="4824730"/>
                  </a:lnTo>
                  <a:lnTo>
                    <a:pt x="4984750" y="4824730"/>
                  </a:lnTo>
                  <a:lnTo>
                    <a:pt x="4984750" y="4818380"/>
                  </a:lnTo>
                  <a:lnTo>
                    <a:pt x="4984750" y="4812030"/>
                  </a:lnTo>
                  <a:lnTo>
                    <a:pt x="4984750" y="12700"/>
                  </a:lnTo>
                  <a:lnTo>
                    <a:pt x="4984750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5462" y="4608198"/>
            <a:ext cx="49720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Busca</a:t>
            </a:r>
            <a:r>
              <a:rPr sz="2000" spc="12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2D3E4E"/>
                </a:solidFill>
                <a:latin typeface="Arial MT"/>
                <a:cs typeface="Arial MT"/>
              </a:rPr>
              <a:t>reduzir</a:t>
            </a:r>
            <a:r>
              <a:rPr sz="2000" spc="9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as</a:t>
            </a:r>
            <a:r>
              <a:rPr sz="2000" spc="8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filas</a:t>
            </a:r>
            <a:r>
              <a:rPr sz="2000" spc="8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de</a:t>
            </a:r>
            <a:r>
              <a:rPr sz="2000" spc="9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espera</a:t>
            </a:r>
            <a:r>
              <a:rPr sz="2000" spc="12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e</a:t>
            </a:r>
            <a:r>
              <a:rPr sz="2000" spc="9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agilizar</a:t>
            </a:r>
            <a:endParaRPr sz="20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o</a:t>
            </a:r>
            <a:r>
              <a:rPr sz="2000" spc="-4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diagnóstico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para</a:t>
            </a:r>
            <a:r>
              <a:rPr sz="2000" spc="-2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pacientes</a:t>
            </a:r>
            <a:r>
              <a:rPr sz="2000" spc="-3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do</a:t>
            </a:r>
            <a:r>
              <a:rPr sz="2000" spc="-1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SUS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10173" y="1452247"/>
            <a:ext cx="4746625" cy="4805680"/>
            <a:chOff x="5710173" y="1452247"/>
            <a:chExt cx="4746625" cy="4805680"/>
          </a:xfrm>
        </p:grpSpPr>
        <p:sp>
          <p:nvSpPr>
            <p:cNvPr id="9" name="object 9"/>
            <p:cNvSpPr/>
            <p:nvPr/>
          </p:nvSpPr>
          <p:spPr>
            <a:xfrm>
              <a:off x="5716523" y="1458976"/>
              <a:ext cx="4733925" cy="4792980"/>
            </a:xfrm>
            <a:custGeom>
              <a:avLst/>
              <a:gdLst/>
              <a:ahLst/>
              <a:cxnLst/>
              <a:rect l="l" t="t" r="r" b="b"/>
              <a:pathLst>
                <a:path w="4733925" h="4792980">
                  <a:moveTo>
                    <a:pt x="4733925" y="0"/>
                  </a:moveTo>
                  <a:lnTo>
                    <a:pt x="0" y="0"/>
                  </a:lnTo>
                  <a:lnTo>
                    <a:pt x="0" y="4792599"/>
                  </a:lnTo>
                  <a:lnTo>
                    <a:pt x="4733925" y="4792599"/>
                  </a:lnTo>
                  <a:lnTo>
                    <a:pt x="4733925" y="0"/>
                  </a:lnTo>
                  <a:close/>
                </a:path>
              </a:pathLst>
            </a:custGeom>
            <a:solidFill>
              <a:srgbClr val="AED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10174" y="1452257"/>
              <a:ext cx="4746625" cy="4805680"/>
            </a:xfrm>
            <a:custGeom>
              <a:avLst/>
              <a:gdLst/>
              <a:ahLst/>
              <a:cxnLst/>
              <a:rect l="l" t="t" r="r" b="b"/>
              <a:pathLst>
                <a:path w="4746625" h="4805680">
                  <a:moveTo>
                    <a:pt x="4746625" y="0"/>
                  </a:moveTo>
                  <a:lnTo>
                    <a:pt x="4733925" y="0"/>
                  </a:lnTo>
                  <a:lnTo>
                    <a:pt x="4733925" y="12700"/>
                  </a:lnTo>
                  <a:lnTo>
                    <a:pt x="4733925" y="4792980"/>
                  </a:lnTo>
                  <a:lnTo>
                    <a:pt x="12700" y="4792980"/>
                  </a:lnTo>
                  <a:lnTo>
                    <a:pt x="12700" y="12700"/>
                  </a:lnTo>
                  <a:lnTo>
                    <a:pt x="4733925" y="12700"/>
                  </a:lnTo>
                  <a:lnTo>
                    <a:pt x="4733925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792980"/>
                  </a:lnTo>
                  <a:lnTo>
                    <a:pt x="0" y="4805680"/>
                  </a:lnTo>
                  <a:lnTo>
                    <a:pt x="6350" y="4805680"/>
                  </a:lnTo>
                  <a:lnTo>
                    <a:pt x="4746625" y="4805680"/>
                  </a:lnTo>
                  <a:lnTo>
                    <a:pt x="4746625" y="4799330"/>
                  </a:lnTo>
                  <a:lnTo>
                    <a:pt x="4746625" y="4792980"/>
                  </a:lnTo>
                  <a:lnTo>
                    <a:pt x="4746625" y="12700"/>
                  </a:lnTo>
                  <a:lnTo>
                    <a:pt x="4746625" y="0"/>
                  </a:lnTo>
                  <a:close/>
                </a:path>
              </a:pathLst>
            </a:custGeom>
            <a:solidFill>
              <a:srgbClr val="2D5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16523" y="4598673"/>
            <a:ext cx="473392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 marR="422909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Acrescenta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conhecimentos e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informações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sobre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câncer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para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Agentes</a:t>
            </a:r>
            <a:r>
              <a:rPr sz="2000" spc="-5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Comunitários</a:t>
            </a:r>
            <a:r>
              <a:rPr sz="2000" spc="-2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de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 Saúde,</a:t>
            </a:r>
            <a:r>
              <a:rPr sz="2000" spc="-45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2D3E4E"/>
                </a:solidFill>
                <a:latin typeface="Arial MT"/>
                <a:cs typeface="Arial MT"/>
              </a:rPr>
              <a:t>que </a:t>
            </a:r>
            <a:r>
              <a:rPr sz="2000" spc="-54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D3E4E"/>
                </a:solidFill>
                <a:latin typeface="Arial MT"/>
                <a:cs typeface="Arial MT"/>
              </a:rPr>
              <a:t>atuam</a:t>
            </a:r>
            <a:r>
              <a:rPr sz="2000" spc="-7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junto</a:t>
            </a:r>
            <a:r>
              <a:rPr sz="2000" spc="-2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à</a:t>
            </a:r>
            <a:r>
              <a:rPr sz="2000" spc="30" dirty="0">
                <a:solidFill>
                  <a:srgbClr val="2D3E4E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2D3E4E"/>
                </a:solidFill>
                <a:latin typeface="Arial MT"/>
                <a:cs typeface="Arial MT"/>
              </a:rPr>
              <a:t>população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6"/>
            <a:ext cx="12168505" cy="6483985"/>
            <a:chOff x="0" y="6"/>
            <a:chExt cx="12168505" cy="648398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3480" y="1838972"/>
              <a:ext cx="4119879" cy="19380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9825" y="1806575"/>
              <a:ext cx="3989324" cy="18049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5780" y="1884692"/>
              <a:ext cx="2633979" cy="19989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42252" y="1850415"/>
              <a:ext cx="2503233" cy="186837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6"/>
              <a:ext cx="12168505" cy="6391275"/>
            </a:xfrm>
            <a:custGeom>
              <a:avLst/>
              <a:gdLst/>
              <a:ahLst/>
              <a:cxnLst/>
              <a:rect l="l" t="t" r="r" b="b"/>
              <a:pathLst>
                <a:path w="12168505" h="6391275">
                  <a:moveTo>
                    <a:pt x="12167997" y="0"/>
                  </a:moveTo>
                  <a:lnTo>
                    <a:pt x="0" y="0"/>
                  </a:lnTo>
                  <a:lnTo>
                    <a:pt x="11859641" y="386956"/>
                  </a:lnTo>
                  <a:lnTo>
                    <a:pt x="12167997" y="6390665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00A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"/>
              <a:ext cx="12168505" cy="6483985"/>
            </a:xfrm>
            <a:custGeom>
              <a:avLst/>
              <a:gdLst/>
              <a:ahLst/>
              <a:cxnLst/>
              <a:rect l="l" t="t" r="r" b="b"/>
              <a:pathLst>
                <a:path w="12168505" h="6483985">
                  <a:moveTo>
                    <a:pt x="12167997" y="0"/>
                  </a:moveTo>
                  <a:lnTo>
                    <a:pt x="0" y="0"/>
                  </a:lnTo>
                  <a:lnTo>
                    <a:pt x="0" y="4762"/>
                  </a:lnTo>
                  <a:lnTo>
                    <a:pt x="11855107" y="391579"/>
                  </a:lnTo>
                  <a:lnTo>
                    <a:pt x="12167997" y="6483705"/>
                  </a:lnTo>
                  <a:lnTo>
                    <a:pt x="12167997" y="6297879"/>
                  </a:lnTo>
                  <a:lnTo>
                    <a:pt x="11864174" y="382346"/>
                  </a:lnTo>
                  <a:lnTo>
                    <a:pt x="291985" y="4749"/>
                  </a:lnTo>
                  <a:lnTo>
                    <a:pt x="12167997" y="4749"/>
                  </a:lnTo>
                  <a:lnTo>
                    <a:pt x="12167997" y="0"/>
                  </a:lnTo>
                  <a:close/>
                </a:path>
              </a:pathLst>
            </a:custGeom>
            <a:solidFill>
              <a:srgbClr val="539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2636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</TotalTime>
  <Words>1082</Words>
  <Application>Microsoft Office PowerPoint</Application>
  <PresentationFormat>Personalizar</PresentationFormat>
  <Paragraphs>99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0" baseType="lpstr">
      <vt:lpstr>Arial</vt:lpstr>
      <vt:lpstr>Arial MT</vt:lpstr>
      <vt:lpstr>Calibri</vt:lpstr>
      <vt:lpstr>Josefin Sans</vt:lpstr>
      <vt:lpstr>Trebuchet MS</vt:lpstr>
      <vt:lpstr>Office Theme</vt:lpstr>
      <vt:lpstr>APRESENTAÇÃO</vt:lpstr>
      <vt:lpstr>A AMUCC</vt:lpstr>
      <vt:lpstr>MISSÃO</vt:lpstr>
      <vt:lpstr>PÚBLICO ALVO</vt:lpstr>
      <vt:lpstr>OBJETIVOS</vt:lpstr>
      <vt:lpstr>ATUAÇÃO</vt:lpstr>
      <vt:lpstr>RECONHECIMENTO SOCIAL</vt:lpstr>
      <vt:lpstr>PROJETOS</vt:lpstr>
      <vt:lpstr>PROJETOS</vt:lpstr>
      <vt:lpstr>PROJETOS</vt:lpstr>
      <vt:lpstr>PROJETOS</vt:lpstr>
      <vt:lpstr>PROJETOS</vt:lpstr>
      <vt:lpstr>PROJETOS</vt:lpstr>
      <vt:lpstr>DIREITOS DA PESSOA COM CÂNCER</vt:lpstr>
      <vt:lpstr>CAPACITAÇÃO DE AGENTES COMUNITÁRIOS DE SAÚDE</vt:lpstr>
      <vt:lpstr>ATENDIMENTO PSICOLÓGICO</vt:lpstr>
      <vt:lpstr>ATENDIMENTO NUTRICIONAL</vt:lpstr>
      <vt:lpstr>AURICULOTERAPIA</vt:lpstr>
      <vt:lpstr>BANCO DE PERUCAS</vt:lpstr>
      <vt:lpstr>OFICINA DE CROCHÊ</vt:lpstr>
      <vt:lpstr>RESULTADOS DA AMUCC 2023</vt:lpstr>
      <vt:lpstr>APOIO À CAUSA</vt:lpstr>
      <vt:lpstr>COLIGAÇÕES</vt:lpstr>
      <vt:lpstr>CONTATOS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</dc:title>
  <dc:creator>Anna Faria</dc:creator>
  <cp:lastModifiedBy>Anna Faria</cp:lastModifiedBy>
  <cp:revision>10</cp:revision>
  <dcterms:created xsi:type="dcterms:W3CDTF">2024-03-07T01:27:44Z</dcterms:created>
  <dcterms:modified xsi:type="dcterms:W3CDTF">2024-05-03T01:05:18Z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2023-11-28T00:00:00Z</vt:filetime>
  </property>
  <property fmtid="{D5CDD505-2E9C-101B-9397-08002B2CF9AE}" pid="3" name="Creator">
    <vt:lpwstr>Adobe InDesign 18.5 (Windows)</vt:lpwstr>
  </property>
  <property fmtid="{D5CDD505-2E9C-101B-9397-08002B2CF9AE}" pid="4" name="LastSaved">
    <vt:filetime>2024-03-07T00:00:00Z</vt:filetime>
  </property>
</Properties>
</file>